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660" r:id="rId1"/>
  </p:sldMasterIdLst>
  <p:notesMasterIdLst>
    <p:notesMasterId r:id="rId32"/>
  </p:notesMasterIdLst>
  <p:sldIdLst>
    <p:sldId id="257" r:id="rId2"/>
    <p:sldId id="292" r:id="rId3"/>
    <p:sldId id="293" r:id="rId4"/>
    <p:sldId id="295" r:id="rId5"/>
    <p:sldId id="296" r:id="rId6"/>
    <p:sldId id="297" r:id="rId7"/>
    <p:sldId id="298" r:id="rId8"/>
    <p:sldId id="299" r:id="rId9"/>
    <p:sldId id="329" r:id="rId10"/>
    <p:sldId id="301" r:id="rId11"/>
    <p:sldId id="302" r:id="rId12"/>
    <p:sldId id="303" r:id="rId13"/>
    <p:sldId id="304" r:id="rId14"/>
    <p:sldId id="305" r:id="rId15"/>
    <p:sldId id="306" r:id="rId16"/>
    <p:sldId id="307" r:id="rId17"/>
    <p:sldId id="311" r:id="rId18"/>
    <p:sldId id="308" r:id="rId19"/>
    <p:sldId id="312" r:id="rId20"/>
    <p:sldId id="318" r:id="rId21"/>
    <p:sldId id="328" r:id="rId22"/>
    <p:sldId id="320" r:id="rId23"/>
    <p:sldId id="309" r:id="rId24"/>
    <p:sldId id="321" r:id="rId25"/>
    <p:sldId id="326" r:id="rId26"/>
    <p:sldId id="327" r:id="rId27"/>
    <p:sldId id="322" r:id="rId28"/>
    <p:sldId id="300" r:id="rId29"/>
    <p:sldId id="324" r:id="rId30"/>
    <p:sldId id="325" r:id="rId31"/>
  </p:sldIdLst>
  <p:sldSz cx="9144000" cy="6858000" type="screen4x3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白川　稜" initials="白川　稜" lastIdx="1" clrIdx="0">
    <p:extLst>
      <p:ext uri="{19B8F6BF-5375-455C-9EA6-DF929625EA0E}">
        <p15:presenceInfo xmlns:p15="http://schemas.microsoft.com/office/powerpoint/2012/main" userId="S::m036374v@ms-license.oicte.hokudai.ac.jp::d9db7853-1364-40c7-a916-22bd7bab776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EFEFE"/>
    <a:srgbClr val="FBFB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スタイルなし、表のグリッド線あり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925"/>
    <p:restoredTop sz="93635"/>
  </p:normalViewPr>
  <p:slideViewPr>
    <p:cSldViewPr snapToGrid="0" snapToObjects="1">
      <p:cViewPr varScale="1">
        <p:scale>
          <a:sx n="51" d="100"/>
          <a:sy n="51" d="100"/>
        </p:scale>
        <p:origin x="200" y="5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AC4DE2-B110-9047-8178-87964F2720A8}" type="datetimeFigureOut">
              <a:rPr kumimoji="1" lang="ja-JP" altLang="en-US" smtClean="0"/>
              <a:t>2020/2/7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857250"/>
            <a:ext cx="30861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1819D2-2B0F-4C46-9057-D38824E281E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446689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C4AA5DE-25D8-764E-B49E-575727815C8E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u Gothic" panose="020F0502020204030204"/>
                <a:ea typeface="Yu Gothic" panose="020B0400000000000000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Yu Gothic" panose="020F0502020204030204"/>
              <a:ea typeface="Yu Gothic" panose="020B0400000000000000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66192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B0E7C0-7F5D-FE4B-8059-CBC5839C7EBC}" type="slidenum">
              <a:rPr kumimoji="1" lang="ja-JP" altLang="en-US" smtClean="0"/>
              <a:t>28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770536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1819D2-2B0F-4C46-9057-D38824E281EC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387037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1819D2-2B0F-4C46-9057-D38824E281EC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682159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1819D2-2B0F-4C46-9057-D38824E281EC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757102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1819D2-2B0F-4C46-9057-D38824E281EC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74785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1819D2-2B0F-4C46-9057-D38824E281EC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079643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1819D2-2B0F-4C46-9057-D38824E281EC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865396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1819D2-2B0F-4C46-9057-D38824E281EC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58112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B0E7C0-7F5D-FE4B-8059-CBC5839C7EBC}" type="slidenum">
              <a:rPr kumimoji="1" lang="ja-JP" altLang="en-US" smtClean="0"/>
              <a:t>27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22811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DB2B7-9514-AF44-96DE-DC0FEAD09A6E}" type="datetime1">
              <a:rPr kumimoji="1" lang="ja-JP" altLang="en-US" smtClean="0"/>
              <a:t>2020/2/7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3D2B4F-7C46-054A-9107-F4F43BECA26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245746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B7221-CFC3-9949-B6FB-9046B301973D}" type="datetime1">
              <a:rPr kumimoji="1" lang="ja-JP" altLang="en-US" smtClean="0"/>
              <a:t>2020/2/7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3D2B4F-7C46-054A-9107-F4F43BECA26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992708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79E036-5869-1B4C-B9BA-B0C88A498796}" type="datetime1">
              <a:rPr kumimoji="1" lang="ja-JP" altLang="en-US" smtClean="0"/>
              <a:t>2020/2/7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3D2B4F-7C46-054A-9107-F4F43BECA26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121954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91832"/>
            <a:ext cx="7886700" cy="4486274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 dirty="0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 dirty="0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 dirty="0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 dirty="0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F742E6-4A4B-274F-8D27-99A2A9E48146}" type="datetime1">
              <a:rPr kumimoji="1" lang="ja-JP" altLang="en-US" smtClean="0"/>
              <a:t>2020/2/7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000"/>
            </a:lvl1pPr>
          </a:lstStyle>
          <a:p>
            <a:fld id="{C43D2B4F-7C46-054A-9107-F4F43BECA26E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329775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FA208-8C84-6841-AB86-E56F90344ADA}" type="datetime1">
              <a:rPr kumimoji="1" lang="ja-JP" altLang="en-US" smtClean="0"/>
              <a:t>2020/2/7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3D2B4F-7C46-054A-9107-F4F43BECA26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579132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4E00D-97AA-3A45-BC61-6A1A94DB67DA}" type="datetime1">
              <a:rPr kumimoji="1" lang="ja-JP" altLang="en-US" smtClean="0"/>
              <a:t>2020/2/7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3D2B4F-7C46-054A-9107-F4F43BECA26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405171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6A8CB-D09C-4041-99B5-DCE2EA71060D}" type="datetime1">
              <a:rPr kumimoji="1" lang="ja-JP" altLang="en-US" smtClean="0"/>
              <a:t>2020/2/7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3D2B4F-7C46-054A-9107-F4F43BECA26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793297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7AC25E-2F08-ED43-8904-07674C3726B7}" type="datetime1">
              <a:rPr kumimoji="1" lang="ja-JP" altLang="en-US" smtClean="0"/>
              <a:t>2020/2/7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3D2B4F-7C46-054A-9107-F4F43BECA26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517440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1D728-AB1A-7847-B497-9EF3A4508FE8}" type="datetime1">
              <a:rPr kumimoji="1" lang="ja-JP" altLang="en-US" smtClean="0"/>
              <a:t>2020/2/7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3D2B4F-7C46-054A-9107-F4F43BECA26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451523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18543-CFE7-014B-90AD-441C3E6ABB35}" type="datetime1">
              <a:rPr kumimoji="1" lang="ja-JP" altLang="en-US" smtClean="0"/>
              <a:t>2020/2/7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3D2B4F-7C46-054A-9107-F4F43BECA26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394697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7B43F-8D7D-284B-BBC9-05F637FCBC1B}" type="datetime1">
              <a:rPr kumimoji="1" lang="ja-JP" altLang="en-US" smtClean="0"/>
              <a:t>2020/2/7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3D2B4F-7C46-054A-9107-F4F43BECA26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100389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90984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196413"/>
            <a:ext cx="7886700" cy="44862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 dirty="0"/>
              <a:t>2 </a:t>
            </a:r>
            <a:r>
              <a:rPr lang="ja-JP" altLang="en-US"/>
              <a:t>レベル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9C466D-F3FA-8D4C-866E-8CBD773E0544}" type="datetime1">
              <a:rPr kumimoji="1" lang="ja-JP" altLang="en-US" smtClean="0"/>
              <a:t>2020/2/7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  <a:latin typeface="+mn-ea"/>
                <a:ea typeface="+mn-ea"/>
              </a:defRPr>
            </a:lvl1pPr>
          </a:lstStyle>
          <a:p>
            <a:fld id="{C43D2B4F-7C46-054A-9107-F4F43BECA26E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940775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000" b="1" i="0" kern="1200">
          <a:solidFill>
            <a:schemeClr val="tx1"/>
          </a:solidFill>
          <a:latin typeface="+mj-ea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400" b="0" i="0" kern="1200">
          <a:solidFill>
            <a:schemeClr val="tx1"/>
          </a:solidFill>
          <a:latin typeface="+mn-ea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b="0" i="0" kern="1200">
          <a:solidFill>
            <a:schemeClr val="tx1"/>
          </a:solidFill>
          <a:latin typeface="+mn-ea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b="0" i="0" kern="1200">
          <a:solidFill>
            <a:schemeClr val="tx1"/>
          </a:solidFill>
          <a:latin typeface="Meiryo" panose="020B0604030504040204" pitchFamily="34" charset="-128"/>
          <a:ea typeface="Meiryo" panose="020B0604030504040204" pitchFamily="34" charset="-128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b="0" i="0" kern="1200">
          <a:solidFill>
            <a:schemeClr val="tx1"/>
          </a:solidFill>
          <a:latin typeface="Meiryo" panose="020B0604030504040204" pitchFamily="34" charset="-128"/>
          <a:ea typeface="Meiryo" panose="020B0604030504040204" pitchFamily="34" charset="-128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b="0" i="0" kern="1200">
          <a:solidFill>
            <a:schemeClr val="tx1"/>
          </a:solidFill>
          <a:latin typeface="Meiryo" panose="020B0604030504040204" pitchFamily="34" charset="-128"/>
          <a:ea typeface="Meiryo" panose="020B0604030504040204" pitchFamily="34" charset="-128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tiff"/><Relationship Id="rId4" Type="http://schemas.openxmlformats.org/officeDocument/2006/relationships/image" Target="../media/image33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tiff"/><Relationship Id="rId4" Type="http://schemas.openxmlformats.org/officeDocument/2006/relationships/image" Target="../media/image37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iff"/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tiff"/><Relationship Id="rId4" Type="http://schemas.openxmlformats.org/officeDocument/2006/relationships/image" Target="../media/image42.tiff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30.png"/><Relationship Id="rId7" Type="http://schemas.openxmlformats.org/officeDocument/2006/relationships/image" Target="NULL"/><Relationship Id="rId12" Type="http://schemas.openxmlformats.org/officeDocument/2006/relationships/image" Target="../media/image46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../media/image45.tiff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../media/image9.tiff"/><Relationship Id="rId9" Type="http://schemas.openxmlformats.org/officeDocument/2006/relationships/image" Target="NUL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tiff"/><Relationship Id="rId2" Type="http://schemas.openxmlformats.org/officeDocument/2006/relationships/image" Target="../media/image47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tiff"/><Relationship Id="rId7" Type="http://schemas.openxmlformats.org/officeDocument/2006/relationships/image" Target="../media/image12.png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tiff"/><Relationship Id="rId9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739A854-362C-9E43-A4F6-7E9A6BA2558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" altLang="ja-JP" sz="3400" dirty="0"/>
              <a:t>Subgraph-Feature Search for Learning Classifiers and Regressors under Fixed Budget Constraint</a:t>
            </a:r>
            <a:endParaRPr kumimoji="1" lang="ja-JP" altLang="en-US" sz="3400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4464E285-6BFE-A846-99C5-A0FED39065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4498466"/>
            <a:ext cx="6858000" cy="1655762"/>
          </a:xfrm>
        </p:spPr>
        <p:txBody>
          <a:bodyPr/>
          <a:lstStyle/>
          <a:p>
            <a:r>
              <a:rPr kumimoji="1" lang="ja-JP" altLang="en-US"/>
              <a:t>情報認識学研究室　白川　稜</a:t>
            </a:r>
          </a:p>
        </p:txBody>
      </p:sp>
    </p:spTree>
    <p:extLst>
      <p:ext uri="{BB962C8B-B14F-4D97-AF65-F5344CB8AC3E}">
        <p14:creationId xmlns:p14="http://schemas.microsoft.com/office/powerpoint/2010/main" val="7151001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28A1835-1560-A645-A4DC-FE3F6CBB3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提案手法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B75E646-5B63-9B41-A82D-A16300F6CA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58169"/>
            <a:ext cx="7886700" cy="53816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ja-JP" altLang="en-US"/>
              <a:t>モンテカルロ木探索（</a:t>
            </a:r>
            <a:r>
              <a:rPr kumimoji="1" lang="en-US" altLang="ja-JP" dirty="0"/>
              <a:t>MCTS</a:t>
            </a:r>
            <a:r>
              <a:rPr kumimoji="1" lang="ja-JP" altLang="en-US"/>
              <a:t>）の一つである</a:t>
            </a:r>
            <a:endParaRPr kumimoji="1" lang="en-US" altLang="ja-JP" dirty="0"/>
          </a:p>
          <a:p>
            <a:pPr marL="0" indent="0">
              <a:buNone/>
            </a:pPr>
            <a:r>
              <a:rPr kumimoji="1" lang="en-US" altLang="ja-JP" dirty="0"/>
              <a:t>UCT</a:t>
            </a:r>
            <a:r>
              <a:rPr kumimoji="1" lang="ja-JP" altLang="en-US"/>
              <a:t>アルゴリズム</a:t>
            </a:r>
            <a:r>
              <a:rPr lang="en-US" altLang="ja-JP" sz="1600" dirty="0"/>
              <a:t>[</a:t>
            </a:r>
            <a:r>
              <a:rPr lang="en-US" altLang="ja-JP" sz="1600" dirty="0" err="1"/>
              <a:t>Levente</a:t>
            </a:r>
            <a:r>
              <a:rPr lang="en-US" altLang="ja-JP" sz="1600" dirty="0"/>
              <a:t> et al., 2006] </a:t>
            </a:r>
            <a:r>
              <a:rPr kumimoji="1" lang="ja-JP" altLang="en-US"/>
              <a:t>をグラフ探索に適用</a:t>
            </a:r>
            <a:endParaRPr kumimoji="1" lang="en-US" altLang="ja-JP" dirty="0"/>
          </a:p>
          <a:p>
            <a:pPr marL="0" indent="0">
              <a:buNone/>
            </a:pPr>
            <a:r>
              <a:rPr kumimoji="1" lang="en-US" altLang="ja-JP" dirty="0"/>
              <a:t>UCB</a:t>
            </a:r>
            <a:r>
              <a:rPr kumimoji="1" lang="ja-JP" altLang="en-US"/>
              <a:t>（</a:t>
            </a:r>
            <a:r>
              <a:rPr kumimoji="1" lang="en-US" altLang="ja-JP" dirty="0"/>
              <a:t>Upper Confidence Bound</a:t>
            </a:r>
            <a:r>
              <a:rPr kumimoji="1" lang="ja-JP" altLang="en-US"/>
              <a:t>）の値をもとに探索</a:t>
            </a:r>
            <a:endParaRPr kumimoji="1" lang="en-US" altLang="ja-JP" dirty="0"/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r>
              <a:rPr lang="ja-JP" altLang="en-US" u="sng"/>
              <a:t>手法</a:t>
            </a:r>
            <a:endParaRPr lang="en-US" altLang="ja-JP" u="sng" dirty="0"/>
          </a:p>
          <a:p>
            <a:pPr marL="0" indent="0">
              <a:buNone/>
            </a:pPr>
            <a:r>
              <a:rPr lang="ja-JP" altLang="en-US"/>
              <a:t>以下の操作を反復</a:t>
            </a:r>
            <a:endParaRPr lang="en-US" altLang="ja-JP" dirty="0"/>
          </a:p>
          <a:p>
            <a:pPr marL="457200" indent="-457200">
              <a:buFont typeface="+mj-lt"/>
              <a:buAutoNum type="arabicPeriod"/>
            </a:pPr>
            <a:r>
              <a:rPr lang="en-US" altLang="ja-JP" dirty="0"/>
              <a:t>Selection</a:t>
            </a:r>
          </a:p>
          <a:p>
            <a:pPr marL="457200" indent="-457200">
              <a:buFont typeface="+mj-lt"/>
              <a:buAutoNum type="arabicPeriod"/>
            </a:pPr>
            <a:r>
              <a:rPr kumimoji="1" lang="en-US" altLang="ja-JP" dirty="0"/>
              <a:t>Expansion</a:t>
            </a:r>
            <a:r>
              <a:rPr lang="ja-JP" altLang="en-US"/>
              <a:t>　</a:t>
            </a:r>
            <a:endParaRPr kumimoji="1" lang="en-US" altLang="ja-JP" dirty="0"/>
          </a:p>
          <a:p>
            <a:pPr marL="457200" indent="-457200">
              <a:buFont typeface="+mj-lt"/>
              <a:buAutoNum type="arabicPeriod"/>
            </a:pPr>
            <a:r>
              <a:rPr lang="en-US" altLang="ja-JP" dirty="0"/>
              <a:t>Simulation</a:t>
            </a:r>
            <a:r>
              <a:rPr lang="ja-JP" altLang="en-US"/>
              <a:t>　</a:t>
            </a:r>
            <a:endParaRPr lang="en-US" altLang="ja-JP" dirty="0"/>
          </a:p>
          <a:p>
            <a:pPr marL="457200" indent="-457200">
              <a:buFont typeface="+mj-lt"/>
              <a:buAutoNum type="arabicPeriod"/>
            </a:pPr>
            <a:r>
              <a:rPr kumimoji="1" lang="en-US" altLang="ja-JP" dirty="0"/>
              <a:t>Backpropagation</a:t>
            </a:r>
            <a:r>
              <a:rPr kumimoji="1" lang="ja-JP" altLang="en-US"/>
              <a:t>　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594970D-BC66-554C-88CE-A5A7029BD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3D2B4F-7C46-054A-9107-F4F43BECA26E}" type="slidenum">
              <a:rPr kumimoji="1" lang="ja-JP" altLang="en-US" smtClean="0"/>
              <a:pPr/>
              <a:t>9</a:t>
            </a:fld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AFD391BF-1225-7140-A492-18DAFBD7F9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0167" y="3824091"/>
            <a:ext cx="4675566" cy="1960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5485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16CEA118-6D56-8C44-99BF-0DCE87C3E66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766888"/>
                <a:ext cx="7886700" cy="5459411"/>
              </a:xfrm>
            </p:spPr>
            <p:txBody>
              <a:bodyPr>
                <a:normAutofit/>
              </a:bodyPr>
              <a:lstStyle/>
              <a:p>
                <a:endParaRPr kumimoji="1" lang="en-US" altLang="ja-JP" dirty="0"/>
              </a:p>
              <a:p>
                <a:pPr marL="0" indent="0">
                  <a:buNone/>
                </a:pPr>
                <a:endParaRPr kumimoji="1" lang="en-US" altLang="ja-JP" dirty="0"/>
              </a:p>
              <a:p>
                <a:r>
                  <a:rPr kumimoji="1" lang="en-US" altLang="ja-JP" dirty="0"/>
                  <a:t>Selection</a:t>
                </a:r>
              </a:p>
              <a:p>
                <a:pPr marL="0" indent="0">
                  <a:buNone/>
                </a:pPr>
                <a:r>
                  <a:rPr lang="ja-JP" altLang="en-US"/>
                  <a:t>　根ノードを始点に</a:t>
                </a:r>
                <a:r>
                  <a:rPr lang="en-US" altLang="ja-JP" dirty="0"/>
                  <a:t>UCB</a:t>
                </a:r>
                <a:r>
                  <a:rPr lang="ja-JP" altLang="en-US"/>
                  <a:t>の値に基づき</a:t>
                </a:r>
                <a:endParaRPr lang="en-US" altLang="ja-JP" dirty="0"/>
              </a:p>
              <a:p>
                <a:pPr marL="0" indent="0">
                  <a:buNone/>
                </a:pPr>
                <a:r>
                  <a:rPr lang="ja-JP" altLang="en-US"/>
                  <a:t>　探索済みノードの末端までノードを選択する</a:t>
                </a:r>
                <a:endParaRPr lang="en-US" altLang="ja-JP" dirty="0"/>
              </a:p>
              <a:p>
                <a:pPr marL="0" indent="0">
                  <a:buNone/>
                </a:pPr>
                <a:endParaRPr kumimoji="1" lang="en-US" altLang="ja-JP" sz="105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𝑈𝐶𝐵</m:t>
                          </m:r>
                        </m:e>
                        <m:sub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e>
                        <m:sub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 ×</m:t>
                      </m:r>
                      <m:rad>
                        <m:radPr>
                          <m:degHide m:val="on"/>
                          <m:ctrlP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func>
                                <m:funcPr>
                                  <m:ctrlPr>
                                    <a:rPr kumimoji="1" lang="en-US" altLang="ja-JP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1" lang="en-US" altLang="ja-JP" b="0" i="0" smtClean="0">
                                      <a:latin typeface="Cambria Math" panose="02040503050406030204" pitchFamily="18" charset="0"/>
                                    </a:rPr>
                                    <m:t>ln</m:t>
                                  </m:r>
                                </m:fName>
                                <m:e>
                                  <m:r>
                                    <a:rPr kumimoji="1" lang="en-US" altLang="ja-JP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func>
                            </m:num>
                            <m:den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b>
                                <m:sSubPr>
                                  <m:ctrlPr>
                                    <a:rPr kumimoji="1" lang="en-US" altLang="ja-JP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kumimoji="1" lang="en-US" altLang="ja-JP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</m:e>
                      </m:rad>
                    </m:oMath>
                  </m:oMathPara>
                </a14:m>
                <a:endParaRPr kumimoji="1" lang="en-US" altLang="ja-JP" i="1" dirty="0"/>
              </a:p>
              <a:p>
                <a:pPr marL="0" indent="0">
                  <a:buNone/>
                </a:pPr>
                <a:endParaRPr kumimoji="1" lang="en-US" altLang="ja-JP" sz="1050" dirty="0"/>
              </a:p>
              <a:p>
                <a:pPr marL="0" indent="0">
                  <a:buNone/>
                </a:pPr>
                <a:endParaRPr lang="en-US" altLang="ja-JP" sz="1800" b="0" i="0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16CEA118-6D56-8C44-99BF-0DCE87C3E66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766888"/>
                <a:ext cx="7886700" cy="5459411"/>
              </a:xfrm>
              <a:blipFill>
                <a:blip r:embed="rId3"/>
                <a:stretch>
                  <a:fillRect l="-96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E3F3DC5A-647D-C64B-84E7-C67E0D412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3D2B4F-7C46-054A-9107-F4F43BECA26E}" type="slidenum">
              <a:rPr kumimoji="1" lang="ja-JP" altLang="en-US" smtClean="0"/>
              <a:pPr/>
              <a:t>10</a:t>
            </a:fld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3151FC51-CE9F-1348-8AF7-57CC3F98C3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3427" y="381002"/>
            <a:ext cx="4877145" cy="2044698"/>
          </a:xfrm>
          <a:prstGeom prst="rect">
            <a:avLst/>
          </a:prstGeom>
        </p:spPr>
      </p:pic>
      <p:sp>
        <p:nvSpPr>
          <p:cNvPr id="9" name="フレーム 8">
            <a:extLst>
              <a:ext uri="{FF2B5EF4-FFF2-40B4-BE49-F238E27FC236}">
                <a16:creationId xmlns:a16="http://schemas.microsoft.com/office/drawing/2014/main" id="{DA9F1449-B03B-844E-943A-590D2D91AA64}"/>
              </a:ext>
            </a:extLst>
          </p:cNvPr>
          <p:cNvSpPr/>
          <p:nvPr/>
        </p:nvSpPr>
        <p:spPr>
          <a:xfrm>
            <a:off x="1943100" y="558800"/>
            <a:ext cx="1371600" cy="1473200"/>
          </a:xfrm>
          <a:prstGeom prst="frame">
            <a:avLst>
              <a:gd name="adj1" fmla="val 3545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テキスト ボックス 1">
                <a:extLst>
                  <a:ext uri="{FF2B5EF4-FFF2-40B4-BE49-F238E27FC236}">
                    <a16:creationId xmlns:a16="http://schemas.microsoft.com/office/drawing/2014/main" id="{72676DFD-3FC9-B642-B53A-D9430A97B344}"/>
                  </a:ext>
                </a:extLst>
              </p:cNvPr>
              <p:cNvSpPr txBox="1"/>
              <p:nvPr/>
            </p:nvSpPr>
            <p:spPr>
              <a:xfrm>
                <a:off x="1579940" y="5528362"/>
                <a:ext cx="2746265" cy="9237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dirty="0"/>
                  <a:t> </a:t>
                </a:r>
                <a14:m>
                  <m:oMath xmlns:m="http://schemas.openxmlformats.org/officeDocument/2006/math"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kumimoji="1" lang="en-US" altLang="ja-JP" b="0" i="0" smtClean="0">
                        <a:latin typeface="Cambria Math" panose="02040503050406030204" pitchFamily="18" charset="0"/>
                      </a:rPr>
                      <m:t> : </m:t>
                    </m:r>
                    <m:r>
                      <a:rPr lang="ja-JP" altLang="en-US">
                        <a:latin typeface="Cambria Math" panose="02040503050406030204" pitchFamily="18" charset="0"/>
                      </a:rPr>
                      <m:t>子ノード</m:t>
                    </m:r>
                    <m:r>
                      <a:rPr lang="ja-JP" altLang="en-US">
                        <a:latin typeface="Cambria Math" panose="02040503050406030204" pitchFamily="18" charset="0"/>
                      </a:rPr>
                      <m:t>番号</m:t>
                    </m:r>
                  </m:oMath>
                </a14:m>
                <a:endParaRPr lang="en-US" altLang="ja-JP" dirty="0">
                  <a:latin typeface="Cambria Math" panose="02040503050406030204" pitchFamily="18" charset="0"/>
                </a:endParaRPr>
              </a:p>
              <a:p>
                <a:r>
                  <a:rPr lang="en-US" altLang="ja-JP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kumimoji="1" lang="en-US" altLang="ja-JP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kumimoji="1" lang="en-US" altLang="ja-JP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e>
                      <m:sub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 :</m:t>
                    </m:r>
                    <m:r>
                      <a:rPr lang="en-US" altLang="ja-JP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ja-JP" altLang="en-US">
                        <a:latin typeface="Cambria Math" panose="02040503050406030204" pitchFamily="18" charset="0"/>
                      </a:rPr>
                      <m:t>報酬平均</m:t>
                    </m:r>
                  </m:oMath>
                </a14:m>
                <a:endParaRPr lang="en-US" altLang="ja-JP" dirty="0">
                  <a:latin typeface="Cambria Math" panose="02040503050406030204" pitchFamily="18" charset="0"/>
                </a:endParaRPr>
              </a:p>
              <a:p>
                <a:r>
                  <a:rPr kumimoji="1" lang="en-US" altLang="ja-JP" dirty="0"/>
                  <a:t> </a:t>
                </a:r>
                <a14:m>
                  <m:oMath xmlns:m="http://schemas.openxmlformats.org/officeDocument/2006/math">
                    <m:r>
                      <a:rPr kumimoji="1" lang="en-US" altLang="ja-JP" i="1">
                        <a:latin typeface="Cambria Math" panose="02040503050406030204" pitchFamily="18" charset="0"/>
                      </a:rPr>
                      <m:t>𝐶</m:t>
                    </m:r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 :</m:t>
                    </m:r>
                    <m:r>
                      <a:rPr kumimoji="1" lang="en-US" altLang="ja-JP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ja-JP" altLang="en-US">
                        <a:latin typeface="Cambria Math" panose="02040503050406030204" pitchFamily="18" charset="0"/>
                      </a:rPr>
                      <m:t>探索強度</m:t>
                    </m:r>
                    <m:r>
                      <a:rPr lang="ja-JP" altLang="en-US">
                        <a:latin typeface="Cambria Math" panose="02040503050406030204" pitchFamily="18" charset="0"/>
                      </a:rPr>
                      <m:t>パラメータ</m:t>
                    </m:r>
                    <m:r>
                      <a:rPr lang="en-US" altLang="ja-JP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altLang="ja-JP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2" name="テキスト ボックス 1">
                <a:extLst>
                  <a:ext uri="{FF2B5EF4-FFF2-40B4-BE49-F238E27FC236}">
                    <a16:creationId xmlns:a16="http://schemas.microsoft.com/office/drawing/2014/main" id="{72676DFD-3FC9-B642-B53A-D9430A97B3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9940" y="5528362"/>
                <a:ext cx="2746265" cy="923714"/>
              </a:xfrm>
              <a:prstGeom prst="rect">
                <a:avLst/>
              </a:prstGeom>
              <a:blipFill>
                <a:blip r:embed="rId5"/>
                <a:stretch>
                  <a:fillRect r="-459" b="-540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5D0CFC55-B02A-3242-B13A-07368A0F9B31}"/>
                  </a:ext>
                </a:extLst>
              </p:cNvPr>
              <p:cNvSpPr txBox="1"/>
              <p:nvPr/>
            </p:nvSpPr>
            <p:spPr>
              <a:xfrm>
                <a:off x="4571999" y="5528362"/>
                <a:ext cx="261597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ja-JP" b="0" i="0" smtClean="0">
                          <a:latin typeface="Cambria Math" panose="02040503050406030204" pitchFamily="18" charset="0"/>
                        </a:rPr>
                        <m:t>: </m:t>
                      </m:r>
                      <m:r>
                        <a:rPr lang="ja-JP" altLang="en-US">
                          <a:latin typeface="Cambria Math" panose="02040503050406030204" pitchFamily="18" charset="0"/>
                        </a:rPr>
                        <m:t>親</m:t>
                      </m:r>
                      <m:r>
                        <a:rPr lang="ja-JP" altLang="en-US">
                          <a:latin typeface="Cambria Math" panose="02040503050406030204" pitchFamily="18" charset="0"/>
                        </a:rPr>
                        <m:t>ノード選択回数</m:t>
                      </m:r>
                      <m:r>
                        <a:rPr lang="en-US" altLang="ja-JP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altLang="ja-JP" dirty="0">
                  <a:latin typeface="Cambria Math" panose="02040503050406030204" pitchFamily="18" charset="0"/>
                </a:endParaRPr>
              </a:p>
              <a:p>
                <a:r>
                  <a:rPr lang="en-US" altLang="ja-JP" i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ja-JP" b="0" i="0" smtClean="0">
                        <a:latin typeface="Cambria Math" panose="02040503050406030204" pitchFamily="18" charset="0"/>
                      </a:rPr>
                      <m:t>: </m:t>
                    </m:r>
                    <m:r>
                      <a:rPr lang="ja-JP" altLang="en-US">
                        <a:latin typeface="Cambria Math" panose="02040503050406030204" pitchFamily="18" charset="0"/>
                      </a:rPr>
                      <m:t>子</m:t>
                    </m:r>
                    <m:r>
                      <a:rPr lang="ja-JP" altLang="en-US">
                        <a:latin typeface="Cambria Math" panose="02040503050406030204" pitchFamily="18" charset="0"/>
                      </a:rPr>
                      <m:t>ノード</m:t>
                    </m:r>
                    <m:r>
                      <m:rPr>
                        <m:sty m:val="p"/>
                      </m:rPr>
                      <a:rPr lang="en-US" altLang="ja-JP">
                        <a:latin typeface="Cambria Math" panose="02040503050406030204" pitchFamily="18" charset="0"/>
                      </a:rPr>
                      <m:t>i</m:t>
                    </m:r>
                    <m:r>
                      <a:rPr lang="ja-JP" altLang="en-US">
                        <a:latin typeface="Cambria Math" panose="02040503050406030204" pitchFamily="18" charset="0"/>
                      </a:rPr>
                      <m:t>選択回数</m:t>
                    </m:r>
                  </m:oMath>
                </a14:m>
                <a:endParaRPr kumimoji="1" lang="ja-JP" altLang="en-US"/>
              </a:p>
            </p:txBody>
          </p:sp>
        </mc:Choice>
        <mc:Fallback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5D0CFC55-B02A-3242-B13A-07368A0F9B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1999" y="5528362"/>
                <a:ext cx="2615973" cy="646331"/>
              </a:xfrm>
              <a:prstGeom prst="rect">
                <a:avLst/>
              </a:prstGeom>
              <a:blipFill>
                <a:blip r:embed="rId6"/>
                <a:stretch>
                  <a:fillRect l="-1942" b="-1346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061148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6CEA118-6D56-8C44-99BF-0DCE87C3E6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766888"/>
            <a:ext cx="7886700" cy="5459411"/>
          </a:xfrm>
        </p:spPr>
        <p:txBody>
          <a:bodyPr>
            <a:normAutofit/>
          </a:bodyPr>
          <a:lstStyle/>
          <a:p>
            <a:endParaRPr kumimoji="1" lang="en-US" altLang="ja-JP" dirty="0"/>
          </a:p>
          <a:p>
            <a:pPr marL="0" indent="0">
              <a:buNone/>
            </a:pPr>
            <a:endParaRPr kumimoji="1" lang="en-US" altLang="ja-JP" dirty="0"/>
          </a:p>
          <a:p>
            <a:r>
              <a:rPr kumimoji="1" lang="en-US" altLang="ja-JP" dirty="0"/>
              <a:t>Expansion</a:t>
            </a:r>
          </a:p>
          <a:p>
            <a:pPr marL="0" indent="0">
              <a:buNone/>
            </a:pPr>
            <a:r>
              <a:rPr lang="ja-JP" altLang="en-US"/>
              <a:t>　</a:t>
            </a:r>
            <a:r>
              <a:rPr lang="en-US" altLang="ja-JP" dirty="0"/>
              <a:t>Selection</a:t>
            </a:r>
            <a:r>
              <a:rPr lang="ja-JP" altLang="en-US"/>
              <a:t>によって選択された末端ノードから</a:t>
            </a:r>
            <a:endParaRPr lang="en-US" altLang="ja-JP" dirty="0"/>
          </a:p>
          <a:p>
            <a:pPr marL="0" indent="0">
              <a:buNone/>
            </a:pPr>
            <a:r>
              <a:rPr lang="ja-JP" altLang="en-US"/>
              <a:t>　ランダムに子ノードを一つ展開し探索済み集合に</a:t>
            </a:r>
            <a:endParaRPr lang="en-US" altLang="ja-JP" dirty="0"/>
          </a:p>
          <a:p>
            <a:pPr marL="0" indent="0">
              <a:buNone/>
            </a:pPr>
            <a:r>
              <a:rPr lang="ja-JP" altLang="en-US"/>
              <a:t>　追加する</a:t>
            </a:r>
            <a:endParaRPr lang="en-US" altLang="ja-JP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E3F3DC5A-647D-C64B-84E7-C67E0D412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3D2B4F-7C46-054A-9107-F4F43BECA26E}" type="slidenum">
              <a:rPr kumimoji="1" lang="ja-JP" altLang="en-US" smtClean="0"/>
              <a:pPr/>
              <a:t>11</a:t>
            </a:fld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3151FC51-CE9F-1348-8AF7-57CC3F98C3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3427" y="381002"/>
            <a:ext cx="4877145" cy="2044698"/>
          </a:xfrm>
          <a:prstGeom prst="rect">
            <a:avLst/>
          </a:prstGeom>
        </p:spPr>
      </p:pic>
      <p:sp>
        <p:nvSpPr>
          <p:cNvPr id="9" name="フレーム 8">
            <a:extLst>
              <a:ext uri="{FF2B5EF4-FFF2-40B4-BE49-F238E27FC236}">
                <a16:creationId xmlns:a16="http://schemas.microsoft.com/office/drawing/2014/main" id="{DA9F1449-B03B-844E-943A-590D2D91AA64}"/>
              </a:ext>
            </a:extLst>
          </p:cNvPr>
          <p:cNvSpPr/>
          <p:nvPr/>
        </p:nvSpPr>
        <p:spPr>
          <a:xfrm>
            <a:off x="3187700" y="558800"/>
            <a:ext cx="1371600" cy="1473200"/>
          </a:xfrm>
          <a:prstGeom prst="frame">
            <a:avLst>
              <a:gd name="adj1" fmla="val 3545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04847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6CEA118-6D56-8C44-99BF-0DCE87C3E6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766888"/>
            <a:ext cx="7886700" cy="5459411"/>
          </a:xfrm>
        </p:spPr>
        <p:txBody>
          <a:bodyPr>
            <a:normAutofit/>
          </a:bodyPr>
          <a:lstStyle/>
          <a:p>
            <a:endParaRPr kumimoji="1" lang="en-US" altLang="ja-JP" dirty="0"/>
          </a:p>
          <a:p>
            <a:pPr marL="0" indent="0">
              <a:buNone/>
            </a:pPr>
            <a:endParaRPr kumimoji="1" lang="en-US" altLang="ja-JP" dirty="0"/>
          </a:p>
          <a:p>
            <a:r>
              <a:rPr kumimoji="1" lang="en-US" altLang="ja-JP" dirty="0"/>
              <a:t>Simulation</a:t>
            </a:r>
          </a:p>
          <a:p>
            <a:pPr marL="0" indent="0">
              <a:buNone/>
            </a:pPr>
            <a:r>
              <a:rPr lang="ja-JP" altLang="en-US"/>
              <a:t>　</a:t>
            </a:r>
            <a:r>
              <a:rPr lang="en-US" altLang="ja-JP" dirty="0"/>
              <a:t>Expansion</a:t>
            </a:r>
            <a:r>
              <a:rPr lang="ja-JP" altLang="en-US"/>
              <a:t>によって展開されたノードから</a:t>
            </a:r>
            <a:endParaRPr lang="en-US" altLang="ja-JP" dirty="0"/>
          </a:p>
          <a:p>
            <a:pPr marL="0" indent="0">
              <a:buNone/>
            </a:pPr>
            <a:r>
              <a:rPr lang="ja-JP" altLang="en-US"/>
              <a:t>　モンテカルロシミュレーションによりパスを降下</a:t>
            </a:r>
            <a:endParaRPr lang="en-US" altLang="ja-JP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E3F3DC5A-647D-C64B-84E7-C67E0D412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3D2B4F-7C46-054A-9107-F4F43BECA26E}" type="slidenum">
              <a:rPr kumimoji="1" lang="ja-JP" altLang="en-US" smtClean="0"/>
              <a:pPr/>
              <a:t>12</a:t>
            </a:fld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3151FC51-CE9F-1348-8AF7-57CC3F98C3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3427" y="381002"/>
            <a:ext cx="4877145" cy="2044698"/>
          </a:xfrm>
          <a:prstGeom prst="rect">
            <a:avLst/>
          </a:prstGeom>
        </p:spPr>
      </p:pic>
      <p:sp>
        <p:nvSpPr>
          <p:cNvPr id="9" name="フレーム 8">
            <a:extLst>
              <a:ext uri="{FF2B5EF4-FFF2-40B4-BE49-F238E27FC236}">
                <a16:creationId xmlns:a16="http://schemas.microsoft.com/office/drawing/2014/main" id="{DA9F1449-B03B-844E-943A-590D2D91AA64}"/>
              </a:ext>
            </a:extLst>
          </p:cNvPr>
          <p:cNvSpPr/>
          <p:nvPr/>
        </p:nvSpPr>
        <p:spPr>
          <a:xfrm>
            <a:off x="4457700" y="558800"/>
            <a:ext cx="1371600" cy="2044698"/>
          </a:xfrm>
          <a:prstGeom prst="frame">
            <a:avLst>
              <a:gd name="adj1" fmla="val 3545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31759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16CEA118-6D56-8C44-99BF-0DCE87C3E66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766888"/>
                <a:ext cx="7886700" cy="5459411"/>
              </a:xfrm>
            </p:spPr>
            <p:txBody>
              <a:bodyPr>
                <a:normAutofit/>
              </a:bodyPr>
              <a:lstStyle/>
              <a:p>
                <a:endParaRPr kumimoji="1" lang="en-US" altLang="ja-JP" dirty="0"/>
              </a:p>
              <a:p>
                <a:pPr marL="0" indent="0">
                  <a:buNone/>
                </a:pPr>
                <a:endParaRPr kumimoji="1" lang="en-US" altLang="ja-JP" dirty="0"/>
              </a:p>
              <a:p>
                <a:r>
                  <a:rPr kumimoji="1" lang="en-US" altLang="ja-JP" dirty="0"/>
                  <a:t>Backpropagation</a:t>
                </a:r>
              </a:p>
              <a:p>
                <a:pPr marL="0" indent="0">
                  <a:buNone/>
                </a:pPr>
                <a:r>
                  <a:rPr lang="ja-JP" altLang="en-US"/>
                  <a:t>　</a:t>
                </a:r>
                <a:r>
                  <a:rPr lang="en-US" altLang="ja-JP" dirty="0"/>
                  <a:t>Simulation</a:t>
                </a:r>
                <a:r>
                  <a:rPr lang="ja-JP" altLang="en-US"/>
                  <a:t>によって選択されたノードの報酬を計算</a:t>
                </a:r>
                <a:endParaRPr lang="en-US" altLang="ja-JP" dirty="0"/>
              </a:p>
              <a:p>
                <a:pPr marL="0" indent="0">
                  <a:buNone/>
                </a:pPr>
                <a:endParaRPr lang="en-US" altLang="ja-JP" sz="1050" dirty="0"/>
              </a:p>
              <a:p>
                <a:pPr marL="0" indent="0">
                  <a:buNone/>
                </a:pPr>
                <a:endParaRPr lang="en-US" altLang="ja-JP" sz="105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ja-JP" altLang="en-US" i="0" dirty="0" smtClean="0">
                          <a:latin typeface="Cambria Math" panose="02040503050406030204" pitchFamily="18" charset="0"/>
                        </a:rPr>
                        <m:t>報酬</m:t>
                      </m:r>
                      <m:r>
                        <a:rPr lang="en-US" altLang="ja-JP" b="0" i="0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ja-JP" altLang="en-US" i="1" dirty="0">
                          <a:latin typeface="Cambria Math" panose="02040503050406030204" pitchFamily="18" charset="0"/>
                        </a:rPr>
                        <m:t>ー</m:t>
                      </m:r>
                      <m:f>
                        <m:fPr>
                          <m:ctrlPr>
                            <a:rPr lang="en-US" altLang="ja-JP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altLang="ja-JP" b="0" i="0" dirty="0" smtClean="0">
                              <a:latin typeface="Cambria Math" panose="02040503050406030204" pitchFamily="18" charset="0"/>
                            </a:rPr>
                            <m:t>TSS</m:t>
                          </m:r>
                          <m:d>
                            <m:dPr>
                              <m:ctrlPr>
                                <a:rPr lang="en-US" altLang="ja-JP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ja-JP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ja-JP" b="0" i="0" dirty="0" smtClean="0">
                                      <a:latin typeface="Cambria Math" panose="02040503050406030204" pitchFamily="18" charset="0"/>
                                    </a:rPr>
                                    <m:t>D</m:t>
                                  </m:r>
                                </m:e>
                                <m:sub>
                                  <m:r>
                                    <a:rPr lang="en-US" altLang="ja-JP" b="0" i="0" dirty="0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ja-JP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ja-JP" b="0" i="0" dirty="0" smtClean="0">
                                      <a:latin typeface="Cambria Math" panose="02040503050406030204" pitchFamily="18" charset="0"/>
                                    </a:rPr>
                                    <m:t>g</m:t>
                                  </m:r>
                                </m:e>
                              </m:d>
                            </m:e>
                          </m:d>
                          <m:r>
                            <a:rPr lang="en-US" altLang="ja-JP" b="0" i="0" dirty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altLang="ja-JP" b="0" i="0" dirty="0" smtClean="0">
                              <a:latin typeface="Cambria Math" panose="02040503050406030204" pitchFamily="18" charset="0"/>
                            </a:rPr>
                            <m:t>TSS</m:t>
                          </m:r>
                          <m:r>
                            <a:rPr lang="en-US" altLang="ja-JP" b="0" i="0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ja-JP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ja-JP" b="0" i="0" dirty="0" smtClean="0"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</m:e>
                            <m:sub>
                              <m:r>
                                <a:rPr lang="en-US" altLang="ja-JP" b="0" i="0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ja-JP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ja-JP" b="0" i="0" dirty="0" smtClean="0">
                                  <a:latin typeface="Cambria Math" panose="02040503050406030204" pitchFamily="18" charset="0"/>
                                </a:rPr>
                                <m:t>g</m:t>
                              </m:r>
                            </m:e>
                          </m:d>
                          <m:r>
                            <a:rPr lang="en-US" altLang="ja-JP" b="0" i="0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altLang="ja-JP" b="0" i="0" dirty="0" smtClean="0">
                              <a:latin typeface="Cambria Math" panose="02040503050406030204" pitchFamily="18" charset="0"/>
                            </a:rPr>
                            <m:t>TSS</m:t>
                          </m:r>
                          <m:r>
                            <a:rPr lang="en-US" altLang="ja-JP" b="0" i="0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ja-JP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ja-JP" dirty="0"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</m:e>
                            <m:sub>
                              <m:r>
                                <a:rPr lang="en-US" altLang="ja-JP" dirty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ja-JP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ja-JP" dirty="0">
                                  <a:latin typeface="Cambria Math" panose="02040503050406030204" pitchFamily="18" charset="0"/>
                                </a:rPr>
                                <m:t>g</m:t>
                              </m:r>
                            </m:e>
                          </m:d>
                          <m:sSub>
                            <m:sSubPr>
                              <m:ctrlPr>
                                <a:rPr lang="en-US" altLang="ja-JP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∪</m:t>
                              </m:r>
                              <m:r>
                                <m:rPr>
                                  <m:sty m:val="p"/>
                                </m:rPr>
                                <a:rPr lang="en-US" altLang="ja-JP" dirty="0"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</m:e>
                            <m:sub>
                              <m:r>
                                <a:rPr lang="en-US" altLang="ja-JP" b="0" i="0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ja-JP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ja-JP" dirty="0">
                                  <a:latin typeface="Cambria Math" panose="02040503050406030204" pitchFamily="18" charset="0"/>
                                </a:rPr>
                                <m:t>g</m:t>
                              </m:r>
                            </m:e>
                          </m:d>
                          <m:r>
                            <a:rPr lang="en-US" altLang="ja-JP" b="0" i="0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altLang="ja-JP" dirty="0"/>
              </a:p>
              <a:p>
                <a:pPr marL="0" indent="0">
                  <a:buNone/>
                </a:pPr>
                <a:endParaRPr lang="en-US" altLang="ja-JP" dirty="0"/>
              </a:p>
              <a:p>
                <a:pPr marL="0" indent="0">
                  <a:buNone/>
                </a:pPr>
                <a:r>
                  <a:rPr lang="en-US" altLang="ja-JP" dirty="0"/>
                  <a:t>T</a:t>
                </a:r>
                <a:r>
                  <a:rPr lang="ja-JP" altLang="en-US"/>
                  <a:t>ッ</a:t>
                </a:r>
                <a:r>
                  <a:rPr lang="en-US" altLang="ja-JP" dirty="0"/>
                  <a:t>S</a:t>
                </a:r>
                <a:r>
                  <a:rPr lang="ja-JP" altLang="en-US"/>
                  <a:t>覚えてない＊</a:t>
                </a:r>
                <a:endParaRPr lang="en-US" altLang="ja-JP" dirty="0"/>
              </a:p>
              <a:p>
                <a:pPr marL="0" indent="0">
                  <a:buNone/>
                </a:pPr>
                <a:endParaRPr lang="en-US" altLang="ja-JP" sz="1050" dirty="0"/>
              </a:p>
              <a:p>
                <a:pPr marL="0" indent="0">
                  <a:buNone/>
                </a:pPr>
                <a:endParaRPr lang="en-US" altLang="ja-JP" sz="1050" dirty="0"/>
              </a:p>
              <a:p>
                <a:pPr marL="0" indent="0">
                  <a:buNone/>
                </a:pPr>
                <a:r>
                  <a:rPr lang="ja-JP" altLang="en-US"/>
                  <a:t>　報酬を</a:t>
                </a:r>
                <a:r>
                  <a:rPr lang="en-US" altLang="ja-JP" dirty="0"/>
                  <a:t>Selection</a:t>
                </a:r>
                <a:r>
                  <a:rPr lang="ja-JP" altLang="en-US"/>
                  <a:t>で選択したパスに逆伝搬</a:t>
                </a:r>
                <a:endParaRPr lang="en-US" altLang="ja-JP" dirty="0"/>
              </a:p>
            </p:txBody>
          </p:sp>
        </mc:Choice>
        <mc:Fallback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16CEA118-6D56-8C44-99BF-0DCE87C3E66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766888"/>
                <a:ext cx="7886700" cy="5459411"/>
              </a:xfrm>
              <a:blipFill>
                <a:blip r:embed="rId3"/>
                <a:stretch>
                  <a:fillRect l="-128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E3F3DC5A-647D-C64B-84E7-C67E0D412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3D2B4F-7C46-054A-9107-F4F43BECA26E}" type="slidenum">
              <a:rPr kumimoji="1" lang="ja-JP" altLang="en-US" smtClean="0"/>
              <a:pPr/>
              <a:t>13</a:t>
            </a:fld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3151FC51-CE9F-1348-8AF7-57CC3F98C3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3427" y="381002"/>
            <a:ext cx="4877145" cy="2044698"/>
          </a:xfrm>
          <a:prstGeom prst="rect">
            <a:avLst/>
          </a:prstGeom>
        </p:spPr>
      </p:pic>
      <p:sp>
        <p:nvSpPr>
          <p:cNvPr id="7" name="フレーム 6">
            <a:extLst>
              <a:ext uri="{FF2B5EF4-FFF2-40B4-BE49-F238E27FC236}">
                <a16:creationId xmlns:a16="http://schemas.microsoft.com/office/drawing/2014/main" id="{A2709CC8-0CF0-6544-9FD8-4429CF615C16}"/>
              </a:ext>
            </a:extLst>
          </p:cNvPr>
          <p:cNvSpPr/>
          <p:nvPr/>
        </p:nvSpPr>
        <p:spPr>
          <a:xfrm>
            <a:off x="5664200" y="558800"/>
            <a:ext cx="1371600" cy="1473200"/>
          </a:xfrm>
          <a:prstGeom prst="frame">
            <a:avLst>
              <a:gd name="adj1" fmla="val 3545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36194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7405151-DF4E-8544-88B3-BB81887DE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実験準備</a:t>
            </a:r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FC0D3988-53C4-DA4C-A39A-FD2D9CB1F2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79525" y="1905289"/>
            <a:ext cx="6584950" cy="1579295"/>
          </a:xfrm>
          <a:prstGeom prst="rect">
            <a:avLst/>
          </a:prstGeom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AABEA532-9119-914B-BCA5-A4A8354268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3D2B4F-7C46-054A-9107-F4F43BECA26E}" type="slidenum">
              <a:rPr kumimoji="1" lang="ja-JP" altLang="en-US" smtClean="0"/>
              <a:pPr/>
              <a:t>14</a:t>
            </a:fld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D4054FBA-CAAF-9845-915A-BD47571E1F1C}"/>
              </a:ext>
            </a:extLst>
          </p:cNvPr>
          <p:cNvSpPr txBox="1"/>
          <p:nvPr/>
        </p:nvSpPr>
        <p:spPr>
          <a:xfrm>
            <a:off x="628650" y="1422690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u="sng"/>
              <a:t>実データセット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4487686F-07C2-B545-9DD7-62CF46CCB3A9}"/>
                  </a:ext>
                </a:extLst>
              </p:cNvPr>
              <p:cNvSpPr txBox="1"/>
              <p:nvPr/>
            </p:nvSpPr>
            <p:spPr>
              <a:xfrm>
                <a:off x="628650" y="3823544"/>
                <a:ext cx="6636304" cy="287771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 sz="2400" u="sng"/>
                  <a:t>人工データセット</a:t>
                </a:r>
                <a:endParaRPr kumimoji="1" lang="en-US" altLang="ja-JP" sz="2400" u="sng" dirty="0"/>
              </a:p>
              <a:p>
                <a:r>
                  <a:rPr kumimoji="1" lang="en-US" altLang="ja-JP" sz="1050" dirty="0"/>
                  <a:t>	</a:t>
                </a:r>
              </a:p>
              <a:p>
                <a:r>
                  <a:rPr kumimoji="1" lang="en-US" altLang="ja-JP" sz="2400" dirty="0"/>
                  <a:t>	</a:t>
                </a:r>
                <a:r>
                  <a:rPr kumimoji="1" lang="ja-JP" altLang="en-US" sz="2000"/>
                  <a:t>実データセット（</a:t>
                </a:r>
                <a:r>
                  <a:rPr kumimoji="1" lang="en-US" altLang="ja-JP" sz="2000" dirty="0">
                    <a:latin typeface="+mn-ea"/>
                  </a:rPr>
                  <a:t>CAS</a:t>
                </a:r>
                <a:r>
                  <a:rPr kumimoji="1" lang="ja-JP" altLang="en-US" sz="2000">
                    <a:latin typeface="+mn-ea"/>
                  </a:rPr>
                  <a:t>）より</a:t>
                </a:r>
                <a:r>
                  <a:rPr kumimoji="1" lang="en-US" altLang="ja-JP" sz="2000" dirty="0">
                    <a:latin typeface="+mn-ea"/>
                  </a:rPr>
                  <a:t>100</a:t>
                </a:r>
                <a:r>
                  <a:rPr kumimoji="1" lang="ja-JP" altLang="en-US" sz="2000">
                    <a:latin typeface="+mn-ea"/>
                  </a:rPr>
                  <a:t>個のグラフを</a:t>
                </a:r>
                <a:endParaRPr kumimoji="1" lang="en-US" altLang="ja-JP" sz="2000" dirty="0">
                  <a:latin typeface="+mn-ea"/>
                </a:endParaRPr>
              </a:p>
              <a:p>
                <a:r>
                  <a:rPr kumimoji="1" lang="en-US" altLang="ja-JP" sz="2000" dirty="0">
                    <a:latin typeface="+mn-ea"/>
                  </a:rPr>
                  <a:t>	</a:t>
                </a:r>
                <a:r>
                  <a:rPr kumimoji="1" lang="ja-JP" altLang="en-US" sz="2000">
                    <a:latin typeface="+mn-ea"/>
                  </a:rPr>
                  <a:t>ランダムサンプリング　➡︎　ランダムラベル</a:t>
                </a:r>
                <a:r>
                  <a:rPr kumimoji="1" lang="en-US" altLang="ja-JP" sz="2000" dirty="0">
                    <a:latin typeface="+mn-ea"/>
                  </a:rPr>
                  <a:t>(</a:t>
                </a:r>
                <a14:m>
                  <m:oMath xmlns:m="http://schemas.openxmlformats.org/officeDocument/2006/math">
                    <m:r>
                      <a:rPr kumimoji="1" lang="en-US" altLang="ja-JP" sz="20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kumimoji="1" lang="en-US" altLang="ja-JP" sz="2000" dirty="0">
                    <a:latin typeface="+mn-ea"/>
                  </a:rPr>
                  <a:t>)</a:t>
                </a:r>
                <a:r>
                  <a:rPr kumimoji="1" lang="ja-JP" altLang="en-US" sz="2000">
                    <a:latin typeface="+mn-ea"/>
                  </a:rPr>
                  <a:t>付与</a:t>
                </a:r>
                <a:endParaRPr kumimoji="1" lang="en-US" altLang="ja-JP" sz="2000" dirty="0">
                  <a:latin typeface="+mn-ea"/>
                </a:endParaRPr>
              </a:p>
              <a:p>
                <a:r>
                  <a:rPr kumimoji="1" lang="en-US" altLang="ja-JP" sz="2000" dirty="0">
                    <a:latin typeface="+mn-ea"/>
                  </a:rPr>
                  <a:t>	</a:t>
                </a:r>
                <a:r>
                  <a:rPr kumimoji="1" lang="ja-JP" altLang="en-US" sz="2000">
                    <a:latin typeface="+mn-ea"/>
                  </a:rPr>
                  <a:t>上記のデータセットをそれぞれ</a:t>
                </a:r>
                <a:r>
                  <a:rPr kumimoji="1" lang="en-US" altLang="ja-JP" sz="2000" dirty="0">
                    <a:latin typeface="+mn-ea"/>
                  </a:rPr>
                  <a:t>100</a:t>
                </a:r>
                <a:r>
                  <a:rPr kumimoji="1" lang="ja-JP" altLang="en-US" sz="2000">
                    <a:latin typeface="+mn-ea"/>
                  </a:rPr>
                  <a:t>セット作成</a:t>
                </a:r>
                <a:endParaRPr kumimoji="1" lang="en-US" altLang="ja-JP" sz="2000" dirty="0">
                  <a:latin typeface="+mn-ea"/>
                </a:endParaRPr>
              </a:p>
              <a:p>
                <a:endParaRPr kumimoji="1" lang="en-US" altLang="ja-JP" sz="1050" dirty="0">
                  <a:latin typeface="+mn-ea"/>
                </a:endParaRPr>
              </a:p>
              <a:p>
                <a:r>
                  <a:rPr kumimoji="1" lang="en-US" altLang="ja-JP" sz="2400" dirty="0">
                    <a:latin typeface="+mn-ea"/>
                  </a:rPr>
                  <a:t>	artificial1 :</a:t>
                </a:r>
                <a:r>
                  <a:rPr kumimoji="1" lang="ja-JP" altLang="en-US" sz="2400" dirty="0">
                    <a:latin typeface="+mn-ea"/>
                  </a:rPr>
                  <a:t>  </a:t>
                </a:r>
                <a14:m>
                  <m:oMath xmlns:m="http://schemas.openxmlformats.org/officeDocument/2006/math">
                    <m:r>
                      <a:rPr kumimoji="1" lang="en-US" altLang="ja-JP" sz="24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kumimoji="1" lang="en-US" altLang="ja-JP" sz="2400" i="1">
                        <a:latin typeface="Cambria Math" panose="02040503050406030204" pitchFamily="18" charset="0"/>
                      </a:rPr>
                      <m:t> ∈{−1,</m:t>
                    </m:r>
                    <m:r>
                      <a:rPr kumimoji="1" lang="en-US" altLang="ja-JP" sz="2400" i="1">
                        <a:latin typeface="Cambria Math" panose="02040503050406030204" pitchFamily="18" charset="0"/>
                      </a:rPr>
                      <m:t> +1}</m:t>
                    </m:r>
                  </m:oMath>
                </a14:m>
                <a:endParaRPr kumimoji="1" lang="en-US" altLang="ja-JP" sz="1050" dirty="0">
                  <a:latin typeface="+mn-ea"/>
                </a:endParaRPr>
              </a:p>
              <a:p>
                <a:r>
                  <a:rPr kumimoji="1" lang="en-US" altLang="ja-JP" sz="2400" dirty="0">
                    <a:latin typeface="+mn-ea"/>
                  </a:rPr>
                  <a:t>	artificial2 : </a:t>
                </a:r>
                <a14:m>
                  <m:oMath xmlns:m="http://schemas.openxmlformats.org/officeDocument/2006/math">
                    <m:r>
                      <a:rPr kumimoji="1" lang="ja-JP" altLang="en-US" sz="2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ja-JP" sz="24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kumimoji="1" lang="en-US" altLang="ja-JP" sz="2400" i="1">
                        <a:latin typeface="Cambria Math" panose="02040503050406030204" pitchFamily="18" charset="0"/>
                      </a:rPr>
                      <m:t> ∈[−1, </m:t>
                    </m:r>
                    <m:r>
                      <a:rPr kumimoji="1" lang="en-US" altLang="ja-JP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kumimoji="1" lang="en-US" altLang="ja-JP" sz="2400" i="1">
                        <a:latin typeface="Cambria Math" panose="02040503050406030204" pitchFamily="18" charset="0"/>
                      </a:rPr>
                      <m:t>1]</m:t>
                    </m:r>
                  </m:oMath>
                </a14:m>
                <a:endParaRPr kumimoji="1" lang="en-US" altLang="ja-JP" sz="2400" dirty="0">
                  <a:latin typeface="+mn-ea"/>
                </a:endParaRPr>
              </a:p>
              <a:p>
                <a:endParaRPr kumimoji="1" lang="ja-JP" altLang="en-US" sz="2400"/>
              </a:p>
            </p:txBody>
          </p:sp>
        </mc:Choice>
        <mc:Fallback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4487686F-07C2-B545-9DD7-62CF46CCB3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3823544"/>
                <a:ext cx="6636304" cy="2877711"/>
              </a:xfrm>
              <a:prstGeom prst="rect">
                <a:avLst/>
              </a:prstGeom>
              <a:blipFill>
                <a:blip r:embed="rId3"/>
                <a:stretch>
                  <a:fillRect l="-1530" t="-131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869B097B-99E5-7940-9E22-98F67E25C4D3}"/>
              </a:ext>
            </a:extLst>
          </p:cNvPr>
          <p:cNvSpPr txBox="1"/>
          <p:nvPr/>
        </p:nvSpPr>
        <p:spPr>
          <a:xfrm>
            <a:off x="927653" y="2677507"/>
            <a:ext cx="4796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ave</a:t>
            </a:r>
            <a:endParaRPr kumimoji="1" lang="ja-JP" altLang="en-US" sz="1600">
              <a:latin typeface="Cambria Math" panose="02040503050406030204" pitchFamily="18" charset="0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AE48F3C4-3203-554A-8AE8-646A51C56041}"/>
              </a:ext>
            </a:extLst>
          </p:cNvPr>
          <p:cNvSpPr txBox="1"/>
          <p:nvPr/>
        </p:nvSpPr>
        <p:spPr>
          <a:xfrm>
            <a:off x="927653" y="2922167"/>
            <a:ext cx="4796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ave</a:t>
            </a:r>
            <a:endParaRPr kumimoji="1" lang="ja-JP" altLang="en-US" sz="1600">
              <a:latin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67032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4AD76DE-B294-974E-AA65-3EECB7CB6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実験１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A9A8B28-51C4-AF42-B5C1-4033F9CEF1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58168"/>
            <a:ext cx="7886700" cy="480218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ja-JP" altLang="en-US" u="sng"/>
              <a:t>目的</a:t>
            </a:r>
            <a:endParaRPr kumimoji="1" lang="en-US" altLang="ja-JP" u="sng" dirty="0"/>
          </a:p>
          <a:p>
            <a:pPr marL="0" indent="0">
              <a:buNone/>
            </a:pPr>
            <a:r>
              <a:rPr lang="ja-JP" altLang="en-US"/>
              <a:t>　各手法の探索の効率を比較</a:t>
            </a:r>
            <a:endParaRPr kumimoji="1" lang="en-US" altLang="ja-JP" dirty="0"/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r>
              <a:rPr kumimoji="1" lang="ja-JP" altLang="en-US" u="sng"/>
              <a:t>手法</a:t>
            </a:r>
            <a:endParaRPr kumimoji="1" lang="en-US" altLang="ja-JP" u="sng" dirty="0"/>
          </a:p>
          <a:p>
            <a:pPr marL="0" indent="0">
              <a:buNone/>
            </a:pPr>
            <a:r>
              <a:rPr kumimoji="1" lang="ja-JP" altLang="en-US"/>
              <a:t>　２つの人工データセットに対して</a:t>
            </a:r>
            <a:r>
              <a:rPr kumimoji="1" lang="ja-JP" altLang="en-US" b="1"/>
              <a:t>コスト制約無し</a:t>
            </a:r>
            <a:r>
              <a:rPr kumimoji="1" lang="ja-JP" altLang="en-US"/>
              <a:t>に</a:t>
            </a:r>
            <a:endParaRPr kumimoji="1" lang="en-US" altLang="ja-JP" dirty="0"/>
          </a:p>
          <a:p>
            <a:pPr marL="0" indent="0">
              <a:buNone/>
            </a:pPr>
            <a:r>
              <a:rPr kumimoji="1" lang="ja-JP" altLang="en-US" b="1"/>
              <a:t>　特徴探索を１回</a:t>
            </a:r>
            <a:r>
              <a:rPr kumimoji="1" lang="ja-JP" altLang="en-US"/>
              <a:t>行い解の更新の様子を比較</a:t>
            </a:r>
            <a:endParaRPr kumimoji="1" lang="en-US" altLang="ja-JP" dirty="0"/>
          </a:p>
          <a:p>
            <a:endParaRPr kumimoji="1" lang="en-US" altLang="ja-JP" sz="1050" dirty="0"/>
          </a:p>
          <a:p>
            <a:r>
              <a:rPr kumimoji="1" lang="ja-JP" altLang="en-US">
                <a:solidFill>
                  <a:srgbClr val="FF0000"/>
                </a:solidFill>
              </a:rPr>
              <a:t>深さ優先探索</a:t>
            </a:r>
            <a:endParaRPr kumimoji="1" lang="en-US" altLang="ja-JP" dirty="0"/>
          </a:p>
          <a:p>
            <a:r>
              <a:rPr lang="ja-JP" altLang="en-US">
                <a:solidFill>
                  <a:srgbClr val="0070C0"/>
                </a:solidFill>
              </a:rPr>
              <a:t>最良優先探索</a:t>
            </a:r>
            <a:endParaRPr lang="en-US" altLang="ja-JP" dirty="0"/>
          </a:p>
          <a:p>
            <a:r>
              <a:rPr kumimoji="1" lang="ja-JP" altLang="en-US">
                <a:solidFill>
                  <a:srgbClr val="00B050"/>
                </a:solidFill>
              </a:rPr>
              <a:t>モンテカルロ木探索</a:t>
            </a:r>
            <a:endParaRPr kumimoji="1" lang="en-US" altLang="ja-JP" dirty="0"/>
          </a:p>
          <a:p>
            <a:pPr marL="0" indent="0">
              <a:buNone/>
            </a:pPr>
            <a:r>
              <a:rPr lang="en-US" altLang="ja-JP" sz="2000" dirty="0"/>
              <a:t>※</a:t>
            </a:r>
            <a:r>
              <a:rPr lang="ja-JP" altLang="en-US" sz="2000"/>
              <a:t>モンテカルロ木探索の探索強度パラメータ（</a:t>
            </a:r>
            <a:r>
              <a:rPr lang="en-US" altLang="ja-JP" sz="2000" dirty="0"/>
              <a:t>0.1, 1, 10</a:t>
            </a:r>
            <a:r>
              <a:rPr lang="ja-JP" altLang="en-US" sz="2000"/>
              <a:t>）</a:t>
            </a:r>
            <a:endParaRPr kumimoji="1" lang="ja-JP" altLang="en-US" sz="200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A2EAADB8-52CD-DD47-A257-7BFD77889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3D2B4F-7C46-054A-9107-F4F43BECA26E}" type="slidenum">
              <a:rPr kumimoji="1" lang="ja-JP" altLang="en-US" smtClean="0"/>
              <a:pPr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37226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4AD76DE-B294-974E-AA65-3EECB7CB6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実験１</a:t>
            </a:r>
            <a:r>
              <a:rPr lang="en" altLang="ja-JP" dirty="0"/>
              <a:t> 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A2EAADB8-52CD-DD47-A257-7BFD77889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3D2B4F-7C46-054A-9107-F4F43BECA26E}" type="slidenum">
              <a:rPr kumimoji="1" lang="ja-JP" altLang="en-US" smtClean="0"/>
              <a:pPr/>
              <a:t>16</a:t>
            </a:fld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2A4FEFB4-84A4-BC4F-BAA7-6402A23B45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902" y="2109345"/>
            <a:ext cx="4792498" cy="2916000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8438B3D9-60B7-A044-9FA8-A9A8D4E681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0354" y="2109345"/>
            <a:ext cx="4853247" cy="2916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テキスト ボックス 7">
                <a:extLst>
                  <a:ext uri="{FF2B5EF4-FFF2-40B4-BE49-F238E27FC236}">
                    <a16:creationId xmlns:a16="http://schemas.microsoft.com/office/drawing/2014/main" id="{10A63DDF-D051-9D41-8094-ACEE288EFFBD}"/>
                  </a:ext>
                </a:extLst>
              </p:cNvPr>
              <p:cNvSpPr txBox="1"/>
              <p:nvPr/>
            </p:nvSpPr>
            <p:spPr>
              <a:xfrm>
                <a:off x="1060564" y="1681158"/>
                <a:ext cx="26412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dirty="0">
                    <a:latin typeface="+mn-ea"/>
                  </a:rPr>
                  <a:t>artificial1, </a:t>
                </a:r>
                <a14:m>
                  <m:oMath xmlns:m="http://schemas.openxmlformats.org/officeDocument/2006/math">
                    <m:r>
                      <a:rPr kumimoji="1" lang="en-US" altLang="ja-JP" i="1">
                        <a:latin typeface="Cambria Math" panose="02040503050406030204" pitchFamily="18" charset="0"/>
                      </a:rPr>
                      <m:t>𝑦</m:t>
                    </m:r>
                    <m:r>
                      <a:rPr kumimoji="1" lang="en-US" altLang="ja-JP" i="1">
                        <a:latin typeface="Cambria Math" panose="02040503050406030204" pitchFamily="18" charset="0"/>
                      </a:rPr>
                      <m:t> ∈(+1, −1)</m:t>
                    </m:r>
                  </m:oMath>
                </a14:m>
                <a:endParaRPr kumimoji="1" lang="ja-JP" altLang="en-US">
                  <a:latin typeface="+mn-ea"/>
                </a:endParaRPr>
              </a:p>
            </p:txBody>
          </p:sp>
        </mc:Choice>
        <mc:Fallback xmlns="">
          <p:sp>
            <p:nvSpPr>
              <p:cNvPr id="8" name="テキスト ボックス 7">
                <a:extLst>
                  <a:ext uri="{FF2B5EF4-FFF2-40B4-BE49-F238E27FC236}">
                    <a16:creationId xmlns:a16="http://schemas.microsoft.com/office/drawing/2014/main" id="{10A63DDF-D051-9D41-8094-ACEE288EFF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0564" y="1681158"/>
                <a:ext cx="2641236" cy="369332"/>
              </a:xfrm>
              <a:prstGeom prst="rect">
                <a:avLst/>
              </a:prstGeom>
              <a:blipFill>
                <a:blip r:embed="rId4"/>
                <a:stretch>
                  <a:fillRect l="-2415" t="-6897" b="-2758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276C9A75-436E-DC44-AB46-B69256A8A12B}"/>
                  </a:ext>
                </a:extLst>
              </p:cNvPr>
              <p:cNvSpPr txBox="1"/>
              <p:nvPr/>
            </p:nvSpPr>
            <p:spPr>
              <a:xfrm>
                <a:off x="5086464" y="1681158"/>
                <a:ext cx="26091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dirty="0">
                    <a:latin typeface="+mn-ea"/>
                  </a:rPr>
                  <a:t>artificial2, </a:t>
                </a:r>
                <a14:m>
                  <m:oMath xmlns:m="http://schemas.openxmlformats.org/officeDocument/2006/math">
                    <m:r>
                      <a:rPr kumimoji="1" lang="en-US" altLang="ja-JP" i="1">
                        <a:latin typeface="Cambria Math" panose="02040503050406030204" pitchFamily="18" charset="0"/>
                      </a:rPr>
                      <m:t>𝑦</m:t>
                    </m:r>
                    <m:r>
                      <a:rPr kumimoji="1" lang="en-US" altLang="ja-JP" i="1">
                        <a:latin typeface="Cambria Math" panose="02040503050406030204" pitchFamily="18" charset="0"/>
                      </a:rPr>
                      <m:t> ∈[+1, −1]</m:t>
                    </m:r>
                  </m:oMath>
                </a14:m>
                <a:endParaRPr kumimoji="1" lang="ja-JP" altLang="en-US">
                  <a:latin typeface="+mn-ea"/>
                </a:endParaRPr>
              </a:p>
            </p:txBody>
          </p:sp>
        </mc:Choice>
        <mc:Fallback xmlns="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276C9A75-436E-DC44-AB46-B69256A8A1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6464" y="1681158"/>
                <a:ext cx="2609176" cy="369332"/>
              </a:xfrm>
              <a:prstGeom prst="rect">
                <a:avLst/>
              </a:prstGeom>
              <a:blipFill>
                <a:blip r:embed="rId5"/>
                <a:stretch>
                  <a:fillRect l="-1942" t="-6897" b="-2758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975270AE-61AF-2D40-AA8F-F76DC6897CB0}"/>
              </a:ext>
            </a:extLst>
          </p:cNvPr>
          <p:cNvSpPr txBox="1"/>
          <p:nvPr/>
        </p:nvSpPr>
        <p:spPr>
          <a:xfrm>
            <a:off x="1690442" y="5343102"/>
            <a:ext cx="576311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ja-JP" altLang="en-US" sz="2400">
                <a:solidFill>
                  <a:srgbClr val="00B050"/>
                </a:solidFill>
              </a:rPr>
              <a:t>提案手法がより早くに良い特徴を発見</a:t>
            </a:r>
            <a:endParaRPr kumimoji="1" lang="en-US" altLang="ja-JP" sz="2400" dirty="0">
              <a:solidFill>
                <a:srgbClr val="00B05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ja-JP" altLang="en-US" sz="2400">
                <a:solidFill>
                  <a:srgbClr val="00B050"/>
                </a:solidFill>
              </a:rPr>
              <a:t>探索の後半はあまり重要ではない</a:t>
            </a:r>
          </a:p>
        </p:txBody>
      </p:sp>
    </p:spTree>
    <p:extLst>
      <p:ext uri="{BB962C8B-B14F-4D97-AF65-F5344CB8AC3E}">
        <p14:creationId xmlns:p14="http://schemas.microsoft.com/office/powerpoint/2010/main" val="30551642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37304F7-210F-0348-AAE2-3E6F4B257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実験２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22A557F-36BB-EC41-9034-A395E9984D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90688"/>
            <a:ext cx="7886700" cy="615791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ja-JP" altLang="en-US"/>
              <a:t>実データセットに対して</a:t>
            </a:r>
            <a:r>
              <a:rPr kumimoji="1" lang="ja-JP" altLang="en-US" b="1"/>
              <a:t>コスト制約を設けた</a:t>
            </a:r>
            <a:r>
              <a:rPr kumimoji="1" lang="ja-JP" altLang="en-US"/>
              <a:t>上で</a:t>
            </a:r>
            <a:endParaRPr kumimoji="1" lang="en-US" altLang="ja-JP" dirty="0"/>
          </a:p>
          <a:p>
            <a:pPr marL="0" indent="0">
              <a:buNone/>
            </a:pPr>
            <a:r>
              <a:rPr lang="ja-JP" altLang="en-US" b="1"/>
              <a:t>アンサンブルモデルの学習</a:t>
            </a:r>
            <a:r>
              <a:rPr lang="ja-JP" altLang="en-US"/>
              <a:t>を行う</a:t>
            </a:r>
            <a:endParaRPr lang="en-US" altLang="ja-JP" dirty="0"/>
          </a:p>
          <a:p>
            <a:pPr marL="0" indent="0">
              <a:buNone/>
            </a:pPr>
            <a:endParaRPr kumimoji="1" lang="en-US" altLang="ja-JP" sz="1050" dirty="0"/>
          </a:p>
          <a:p>
            <a:pPr marL="0" indent="0">
              <a:buNone/>
            </a:pPr>
            <a:r>
              <a:rPr lang="ja-JP" altLang="en-US" sz="1800" u="sng"/>
              <a:t>学習パラメータ</a:t>
            </a:r>
            <a:endParaRPr lang="en-US" altLang="ja-JP" sz="1800" u="sng" dirty="0"/>
          </a:p>
          <a:p>
            <a:r>
              <a:rPr kumimoji="1" lang="ja-JP" altLang="en-US" sz="1800"/>
              <a:t>木の本数：</a:t>
            </a:r>
            <a:r>
              <a:rPr kumimoji="1" lang="en-US" altLang="ja-JP" sz="1800" dirty="0"/>
              <a:t>100</a:t>
            </a:r>
          </a:p>
          <a:p>
            <a:r>
              <a:rPr lang="ja-JP" altLang="en-US" sz="1800"/>
              <a:t>木の深さ：１</a:t>
            </a:r>
            <a:endParaRPr lang="en-US" altLang="ja-JP" sz="1800" dirty="0"/>
          </a:p>
          <a:p>
            <a:r>
              <a:rPr kumimoji="1" lang="ja-JP" altLang="en-US" sz="1800"/>
              <a:t>ステップ幅：１</a:t>
            </a:r>
            <a:endParaRPr kumimoji="1" lang="en-US" altLang="ja-JP" sz="1800" dirty="0"/>
          </a:p>
          <a:p>
            <a:endParaRPr lang="en-US" altLang="ja-JP" sz="1050" dirty="0"/>
          </a:p>
          <a:p>
            <a:pPr marL="0" indent="0">
              <a:buNone/>
            </a:pPr>
            <a:r>
              <a:rPr kumimoji="1" lang="ja-JP" altLang="en-US" sz="1800" u="sng"/>
              <a:t>コスト制約</a:t>
            </a:r>
            <a:r>
              <a:rPr kumimoji="1" lang="en-US" altLang="ja-JP" sz="1800" u="sng" dirty="0"/>
              <a:t>(</a:t>
            </a:r>
            <a:r>
              <a:rPr kumimoji="1" lang="ja-JP" altLang="en-US" sz="1800" u="sng"/>
              <a:t>一回の特徴探索にかけるノード数</a:t>
            </a:r>
            <a:r>
              <a:rPr kumimoji="1" lang="en-US" altLang="ja-JP" sz="1800" u="sng" dirty="0"/>
              <a:t>)</a:t>
            </a:r>
          </a:p>
          <a:p>
            <a:r>
              <a:rPr kumimoji="1" lang="en-US" altLang="ja-JP" sz="1800" dirty="0"/>
              <a:t>CPDB</a:t>
            </a:r>
            <a:r>
              <a:rPr kumimoji="1" lang="ja-JP" altLang="en-US" sz="1800"/>
              <a:t>：</a:t>
            </a:r>
            <a:r>
              <a:rPr kumimoji="1" lang="en-US" altLang="ja-JP" sz="1800" dirty="0"/>
              <a:t> </a:t>
            </a:r>
            <a:r>
              <a:rPr lang="ja-JP" altLang="en-US" sz="1800"/>
              <a:t>（</a:t>
            </a:r>
            <a:r>
              <a:rPr lang="en-US" altLang="ja-JP" sz="1800" dirty="0"/>
              <a:t>1000, 2000, 3000, 4000, 5000</a:t>
            </a:r>
            <a:r>
              <a:rPr lang="ja-JP" altLang="en-US" sz="1800"/>
              <a:t>）</a:t>
            </a:r>
            <a:endParaRPr kumimoji="1" lang="en-US" altLang="ja-JP" sz="1800" dirty="0"/>
          </a:p>
          <a:p>
            <a:r>
              <a:rPr lang="en-US" altLang="ja-JP" sz="1800" dirty="0"/>
              <a:t>Mutag</a:t>
            </a:r>
            <a:r>
              <a:rPr lang="ja-JP" altLang="en-US" sz="1800"/>
              <a:t>：</a:t>
            </a:r>
            <a:r>
              <a:rPr lang="en-US" altLang="ja-JP" sz="1800" dirty="0"/>
              <a:t> </a:t>
            </a:r>
            <a:r>
              <a:rPr lang="ja-JP" altLang="en-US" sz="1800"/>
              <a:t>（</a:t>
            </a:r>
            <a:r>
              <a:rPr lang="en-US" altLang="ja-JP" sz="1800" dirty="0"/>
              <a:t>200, 400, 600, 800, 1000</a:t>
            </a:r>
            <a:r>
              <a:rPr lang="ja-JP" altLang="en-US" sz="1800"/>
              <a:t>）</a:t>
            </a:r>
            <a:endParaRPr lang="en-US" altLang="ja-JP" sz="1800" dirty="0"/>
          </a:p>
          <a:p>
            <a:r>
              <a:rPr kumimoji="1" lang="en-US" altLang="ja-JP" sz="1800" dirty="0"/>
              <a:t>AIDS</a:t>
            </a:r>
            <a:r>
              <a:rPr kumimoji="1" lang="ja-JP" altLang="en-US" sz="1800"/>
              <a:t>：</a:t>
            </a:r>
            <a:r>
              <a:rPr kumimoji="1" lang="en-US" altLang="ja-JP" sz="1800" dirty="0"/>
              <a:t> </a:t>
            </a:r>
            <a:r>
              <a:rPr kumimoji="1" lang="ja-JP" altLang="en-US" sz="1800"/>
              <a:t>（</a:t>
            </a:r>
            <a:r>
              <a:rPr kumimoji="1" lang="en-US" altLang="ja-JP" sz="1800" dirty="0"/>
              <a:t>1000, 2000, 3000, 4000, 5000</a:t>
            </a:r>
            <a:r>
              <a:rPr kumimoji="1" lang="ja-JP" altLang="en-US" sz="1800"/>
              <a:t>）</a:t>
            </a:r>
            <a:endParaRPr kumimoji="1" lang="en-US" altLang="ja-JP" sz="1800" dirty="0"/>
          </a:p>
          <a:p>
            <a:r>
              <a:rPr lang="en-US" altLang="ja-JP" sz="1800" dirty="0"/>
              <a:t>CAS</a:t>
            </a:r>
            <a:r>
              <a:rPr lang="ja-JP" altLang="en-US" sz="1800"/>
              <a:t>：</a:t>
            </a:r>
            <a:r>
              <a:rPr lang="en-US" altLang="ja-JP" sz="1800" dirty="0"/>
              <a:t> </a:t>
            </a:r>
            <a:r>
              <a:rPr lang="ja-JP" altLang="en-US" sz="1800"/>
              <a:t>（</a:t>
            </a:r>
            <a:r>
              <a:rPr lang="en-US" altLang="ja-JP" sz="1800" dirty="0"/>
              <a:t>5000, 10000, 15000, 20000, 25000</a:t>
            </a:r>
            <a:r>
              <a:rPr lang="ja-JP" altLang="en-US" sz="1800"/>
              <a:t>）</a:t>
            </a:r>
            <a:endParaRPr kumimoji="1" lang="en-US" altLang="ja-JP" sz="1800" dirty="0"/>
          </a:p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F4E0F5DD-9B2D-D648-B412-62B835975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3D2B4F-7C46-054A-9107-F4F43BECA26E}" type="slidenum">
              <a:rPr kumimoji="1" lang="ja-JP" altLang="en-US" smtClean="0"/>
              <a:pPr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676856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31F6D859-E4FC-654D-B38B-5BAD105D3517}"/>
              </a:ext>
            </a:extLst>
          </p:cNvPr>
          <p:cNvSpPr txBox="1"/>
          <p:nvPr/>
        </p:nvSpPr>
        <p:spPr>
          <a:xfrm>
            <a:off x="5971820" y="4094098"/>
            <a:ext cx="546945" cy="3690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CAS</a:t>
            </a:r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237304F7-210F-0348-AAE2-3E6F4B257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実験２</a:t>
            </a:r>
            <a:r>
              <a:rPr lang="en-US" altLang="ja-JP" dirty="0"/>
              <a:t>(Training Loss)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F4E0F5DD-9B2D-D648-B412-62B835975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3D2B4F-7C46-054A-9107-F4F43BECA26E}" type="slidenum">
              <a:rPr kumimoji="1" lang="ja-JP" altLang="en-US" smtClean="0"/>
              <a:pPr/>
              <a:t>18</a:t>
            </a:fld>
            <a:endParaRPr kumimoji="1" lang="ja-JP" altLang="en-US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F9681E0-B6FD-9744-ADF1-F29F816B4976}"/>
              </a:ext>
            </a:extLst>
          </p:cNvPr>
          <p:cNvSpPr txBox="1"/>
          <p:nvPr/>
        </p:nvSpPr>
        <p:spPr>
          <a:xfrm>
            <a:off x="1948997" y="1374800"/>
            <a:ext cx="694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CPDB</a:t>
            </a:r>
            <a:endParaRPr kumimoji="1" lang="ja-JP" altLang="en-US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05508C1B-66E4-8948-9858-FD383D4694A2}"/>
              </a:ext>
            </a:extLst>
          </p:cNvPr>
          <p:cNvSpPr txBox="1"/>
          <p:nvPr/>
        </p:nvSpPr>
        <p:spPr>
          <a:xfrm>
            <a:off x="2022830" y="4038648"/>
            <a:ext cx="623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AIDS</a:t>
            </a:r>
            <a:endParaRPr kumimoji="1" lang="ja-JP" altLang="en-US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C1BE76AB-74D3-434C-BD23-3117624DBEAD}"/>
              </a:ext>
            </a:extLst>
          </p:cNvPr>
          <p:cNvSpPr txBox="1"/>
          <p:nvPr/>
        </p:nvSpPr>
        <p:spPr>
          <a:xfrm>
            <a:off x="5846785" y="1374800"/>
            <a:ext cx="797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Mutag</a:t>
            </a:r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E121947A-9FF1-2D4C-8338-5F79FCE601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6093" y="1744132"/>
            <a:ext cx="3505042" cy="2340000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894D7EEA-9F54-BA49-9D3A-82EB7CBC0B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6093" y="4407980"/>
            <a:ext cx="3446625" cy="2340000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3EDFDCA6-18B2-A046-AE80-C213D195A1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009" y="4407980"/>
            <a:ext cx="3512484" cy="2340000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3426A42C-D728-524B-902B-824B567FDC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009" y="1744132"/>
            <a:ext cx="3512484" cy="23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0656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37F6A26D-3859-5B48-B74C-FA06C2F369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2895" y="2356862"/>
            <a:ext cx="3045098" cy="1522549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背景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kumimoji="1" lang="ja-JP" altLang="en-US" dirty="0">
                <a:solidFill>
                  <a:srgbClr val="00B050"/>
                </a:solidFill>
              </a:rPr>
              <a:t>グラフ</a:t>
            </a:r>
            <a:r>
              <a:rPr kumimoji="1" lang="ja-JP" altLang="en-US" dirty="0"/>
              <a:t>は広く用いられる重要なデータ構造</a:t>
            </a:r>
            <a:endParaRPr kumimoji="1" lang="en-US" altLang="ja-JP" dirty="0"/>
          </a:p>
          <a:p>
            <a:pPr marL="257175" indent="-257175">
              <a:buFont typeface="Arial" charset="0"/>
              <a:buChar char="•"/>
            </a:pPr>
            <a:r>
              <a:rPr lang="ja-JP" altLang="en-US" dirty="0"/>
              <a:t>低分子化合物の構造式</a:t>
            </a:r>
            <a:endParaRPr lang="en-US" altLang="ja-JP" dirty="0"/>
          </a:p>
          <a:p>
            <a:pPr marL="257175" indent="-257175">
              <a:buFont typeface="Arial" charset="0"/>
              <a:buChar char="•"/>
            </a:pPr>
            <a:r>
              <a:rPr lang="en-US" altLang="ja-JP" dirty="0"/>
              <a:t>RNA</a:t>
            </a:r>
            <a:r>
              <a:rPr lang="ja-JP" altLang="en-US" dirty="0"/>
              <a:t>二次構造</a:t>
            </a:r>
            <a:endParaRPr lang="en-US" altLang="ja-JP" dirty="0"/>
          </a:p>
          <a:p>
            <a:pPr marL="257175" indent="-257175">
              <a:buFont typeface="Arial" charset="0"/>
              <a:buChar char="•"/>
            </a:pPr>
            <a:r>
              <a:rPr kumimoji="1" lang="ja-JP" altLang="en-US" dirty="0"/>
              <a:t>自然言語処理における構文木</a:t>
            </a:r>
            <a:endParaRPr kumimoji="1" lang="en-US" altLang="ja-JP" dirty="0"/>
          </a:p>
          <a:p>
            <a:pPr marL="257175" indent="-257175">
              <a:buFont typeface="Arial" charset="0"/>
              <a:buChar char="•"/>
            </a:pPr>
            <a:endParaRPr lang="en-US" altLang="ja-JP" dirty="0"/>
          </a:p>
          <a:p>
            <a:pPr marL="257175" indent="-257175">
              <a:buFont typeface="Arial" charset="0"/>
              <a:buChar char="•"/>
            </a:pPr>
            <a:endParaRPr lang="en-US" altLang="ja-JP" dirty="0"/>
          </a:p>
          <a:p>
            <a:pPr marL="0" indent="0">
              <a:buNone/>
            </a:pPr>
            <a:r>
              <a:rPr kumimoji="1" lang="ja-JP" altLang="en-US" dirty="0">
                <a:solidFill>
                  <a:srgbClr val="00B050"/>
                </a:solidFill>
              </a:rPr>
              <a:t>グラフデータからの教師付き学習</a:t>
            </a:r>
            <a:endParaRPr kumimoji="1" lang="en-US" altLang="ja-JP" dirty="0">
              <a:solidFill>
                <a:srgbClr val="00B050"/>
              </a:solidFill>
            </a:endParaRPr>
          </a:p>
          <a:p>
            <a:pPr marL="257175" indent="-257175">
              <a:buFont typeface="Arial" charset="0"/>
              <a:buChar char="•"/>
            </a:pPr>
            <a:r>
              <a:rPr lang="ja-JP" altLang="en-US"/>
              <a:t>創薬の分野</a:t>
            </a:r>
            <a:endParaRPr lang="en-US" altLang="ja-JP" dirty="0"/>
          </a:p>
          <a:p>
            <a:pPr marL="257175" indent="-257175">
              <a:buFont typeface="Arial" charset="0"/>
              <a:buChar char="•"/>
            </a:pPr>
            <a:r>
              <a:rPr lang="ja-JP" altLang="en-US"/>
              <a:t>生命</a:t>
            </a:r>
            <a:r>
              <a:rPr lang="ja-JP" altLang="en-US" dirty="0"/>
              <a:t>科学や物質化学の分野</a:t>
            </a:r>
            <a:endParaRPr lang="en-US" altLang="ja-JP" dirty="0"/>
          </a:p>
          <a:p>
            <a:pPr marL="257175" indent="-257175">
              <a:buFont typeface="Arial" charset="0"/>
              <a:buChar char="•"/>
            </a:pPr>
            <a:endParaRPr kumimoji="1" lang="en-US" altLang="ja-JP" dirty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defRPr/>
            </a:pPr>
            <a:fld id="{AC0E5534-7175-D74E-8099-8DB67B48BE4C}" type="slidenum">
              <a:rPr kumimoji="1" lang="ja-JP" altLang="en-US">
                <a:solidFill>
                  <a:schemeClr val="tx1">
                    <a:lumMod val="50000"/>
                    <a:lumOff val="50000"/>
                  </a:schemeClr>
                </a:solidFill>
              </a:rPr>
              <a:pPr defTabSz="685800">
                <a:defRPr/>
              </a:pPr>
              <a:t>1</a:t>
            </a:fld>
            <a:endParaRPr kumimoji="1" lang="ja-JP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60E7EC11-A572-3942-BC2D-9B9E0B38A8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2992" y="4357695"/>
            <a:ext cx="2461176" cy="1524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988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402"/>
    </mc:Choice>
    <mc:Fallback xmlns="">
      <p:transition spd="slow" advTm="32402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37304F7-210F-0348-AAE2-3E6F4B257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実験２</a:t>
            </a:r>
            <a:r>
              <a:rPr lang="en-US" altLang="ja-JP" dirty="0"/>
              <a:t>(ACC)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F4E0F5DD-9B2D-D648-B412-62B835975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3D2B4F-7C46-054A-9107-F4F43BECA26E}" type="slidenum">
              <a:rPr kumimoji="1" lang="ja-JP" altLang="en-US" smtClean="0"/>
              <a:pPr/>
              <a:t>19</a:t>
            </a:fld>
            <a:endParaRPr kumimoji="1" lang="ja-JP" altLang="en-US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F9681E0-B6FD-9744-ADF1-F29F816B4976}"/>
              </a:ext>
            </a:extLst>
          </p:cNvPr>
          <p:cNvSpPr txBox="1"/>
          <p:nvPr/>
        </p:nvSpPr>
        <p:spPr>
          <a:xfrm>
            <a:off x="1948997" y="1374800"/>
            <a:ext cx="694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CPDB</a:t>
            </a:r>
            <a:endParaRPr kumimoji="1" lang="ja-JP" altLang="en-US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C1BE76AB-74D3-434C-BD23-3117624DBEAD}"/>
              </a:ext>
            </a:extLst>
          </p:cNvPr>
          <p:cNvSpPr txBox="1"/>
          <p:nvPr/>
        </p:nvSpPr>
        <p:spPr>
          <a:xfrm>
            <a:off x="5846785" y="1374800"/>
            <a:ext cx="797013" cy="369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Mutag</a:t>
            </a:r>
            <a:endParaRPr kumimoji="1" lang="ja-JP" altLang="en-US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05508C1B-66E4-8948-9858-FD383D4694A2}"/>
              </a:ext>
            </a:extLst>
          </p:cNvPr>
          <p:cNvSpPr txBox="1"/>
          <p:nvPr/>
        </p:nvSpPr>
        <p:spPr>
          <a:xfrm>
            <a:off x="2022830" y="4038648"/>
            <a:ext cx="623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AIDS</a:t>
            </a:r>
            <a:endParaRPr kumimoji="1" lang="ja-JP" altLang="en-US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31F6D859-E4FC-654D-B38B-5BAD105D3517}"/>
              </a:ext>
            </a:extLst>
          </p:cNvPr>
          <p:cNvSpPr txBox="1"/>
          <p:nvPr/>
        </p:nvSpPr>
        <p:spPr>
          <a:xfrm>
            <a:off x="5971820" y="4094098"/>
            <a:ext cx="546945" cy="3690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CAS</a:t>
            </a:r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EB4A7AAC-7337-5D4F-A13B-39480664F2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6497" y="1744132"/>
            <a:ext cx="3482905" cy="2340000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67D8D6F2-152C-FA4A-AF55-A851B418FA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6497" y="4407980"/>
            <a:ext cx="3446625" cy="2340000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EDB31B3B-82FD-B846-BEF0-B7AF90F53F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389" y="4407980"/>
            <a:ext cx="3512484" cy="2340000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679867BC-4C38-D44A-9B83-2DE8AE4DC0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389" y="1744132"/>
            <a:ext cx="3512484" cy="23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6728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37304F7-210F-0348-AAE2-3E6F4B257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実験３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22A557F-36BB-EC41-9034-A395E9984D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90688"/>
            <a:ext cx="7886700" cy="6157911"/>
          </a:xfrm>
        </p:spPr>
        <p:txBody>
          <a:bodyPr>
            <a:normAutofit/>
          </a:bodyPr>
          <a:lstStyle/>
          <a:p>
            <a:r>
              <a:rPr kumimoji="1" lang="ja-JP" altLang="en-US"/>
              <a:t>厳密探索でのモデルと近似探索でのモデルの性能比較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F4E0F5DD-9B2D-D648-B412-62B835975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3D2B4F-7C46-054A-9107-F4F43BECA26E}" type="slidenum">
              <a:rPr kumimoji="1" lang="ja-JP" altLang="en-US" smtClean="0"/>
              <a:pPr/>
              <a:t>20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875057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B3399B7-7228-8447-877D-25C9FCD71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実験２（厳密探索との比較）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6" name="コンテンツ プレースホルダー 5">
                <a:extLst>
                  <a:ext uri="{FF2B5EF4-FFF2-40B4-BE49-F238E27FC236}">
                    <a16:creationId xmlns:a16="http://schemas.microsoft.com/office/drawing/2014/main" id="{ACBFE56F-B89F-9144-9E47-64DDA8C0A45B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095864823"/>
                  </p:ext>
                </p:extLst>
              </p:nvPr>
            </p:nvGraphicFramePr>
            <p:xfrm>
              <a:off x="234000" y="1876432"/>
              <a:ext cx="8676000" cy="3451471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900000">
                      <a:extLst>
                        <a:ext uri="{9D8B030D-6E8A-4147-A177-3AD203B41FA5}">
                          <a16:colId xmlns:a16="http://schemas.microsoft.com/office/drawing/2014/main" val="2730257776"/>
                        </a:ext>
                      </a:extLst>
                    </a:gridCol>
                    <a:gridCol w="864000">
                      <a:extLst>
                        <a:ext uri="{9D8B030D-6E8A-4147-A177-3AD203B41FA5}">
                          <a16:colId xmlns:a16="http://schemas.microsoft.com/office/drawing/2014/main" val="1486828825"/>
                        </a:ext>
                      </a:extLst>
                    </a:gridCol>
                    <a:gridCol w="864000">
                      <a:extLst>
                        <a:ext uri="{9D8B030D-6E8A-4147-A177-3AD203B41FA5}">
                          <a16:colId xmlns:a16="http://schemas.microsoft.com/office/drawing/2014/main" val="2402887792"/>
                        </a:ext>
                      </a:extLst>
                    </a:gridCol>
                    <a:gridCol w="864000">
                      <a:extLst>
                        <a:ext uri="{9D8B030D-6E8A-4147-A177-3AD203B41FA5}">
                          <a16:colId xmlns:a16="http://schemas.microsoft.com/office/drawing/2014/main" val="1679967708"/>
                        </a:ext>
                      </a:extLst>
                    </a:gridCol>
                    <a:gridCol w="864000">
                      <a:extLst>
                        <a:ext uri="{9D8B030D-6E8A-4147-A177-3AD203B41FA5}">
                          <a16:colId xmlns:a16="http://schemas.microsoft.com/office/drawing/2014/main" val="1063375487"/>
                        </a:ext>
                      </a:extLst>
                    </a:gridCol>
                    <a:gridCol w="864000">
                      <a:extLst>
                        <a:ext uri="{9D8B030D-6E8A-4147-A177-3AD203B41FA5}">
                          <a16:colId xmlns:a16="http://schemas.microsoft.com/office/drawing/2014/main" val="3197305339"/>
                        </a:ext>
                      </a:extLst>
                    </a:gridCol>
                    <a:gridCol w="864000">
                      <a:extLst>
                        <a:ext uri="{9D8B030D-6E8A-4147-A177-3AD203B41FA5}">
                          <a16:colId xmlns:a16="http://schemas.microsoft.com/office/drawing/2014/main" val="1975716946"/>
                        </a:ext>
                      </a:extLst>
                    </a:gridCol>
                    <a:gridCol w="864000">
                      <a:extLst>
                        <a:ext uri="{9D8B030D-6E8A-4147-A177-3AD203B41FA5}">
                          <a16:colId xmlns:a16="http://schemas.microsoft.com/office/drawing/2014/main" val="699015352"/>
                        </a:ext>
                      </a:extLst>
                    </a:gridCol>
                    <a:gridCol w="864000">
                      <a:extLst>
                        <a:ext uri="{9D8B030D-6E8A-4147-A177-3AD203B41FA5}">
                          <a16:colId xmlns:a16="http://schemas.microsoft.com/office/drawing/2014/main" val="3195560034"/>
                        </a:ext>
                      </a:extLst>
                    </a:gridCol>
                    <a:gridCol w="864000">
                      <a:extLst>
                        <a:ext uri="{9D8B030D-6E8A-4147-A177-3AD203B41FA5}">
                          <a16:colId xmlns:a16="http://schemas.microsoft.com/office/drawing/2014/main" val="4009130135"/>
                        </a:ext>
                      </a:extLst>
                    </a:gridCol>
                  </a:tblGrid>
                  <a:tr h="490535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kumimoji="1" lang="ja-JP" altLang="en-US"/>
                            <a:t>データ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kumimoji="1" lang="ja-JP" altLang="en-US"/>
                            <a:t>探索ノード数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kumimoji="1" lang="ja-JP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kumimoji="1" lang="ja-JP" altLang="en-US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kumimoji="1" lang="ja-JP" altLang="en-US"/>
                            <a:t>実行時間</a:t>
                          </a:r>
                          <a:r>
                            <a:rPr kumimoji="1" lang="en-US" altLang="ja-JP" dirty="0"/>
                            <a:t>[s]</a:t>
                          </a:r>
                          <a:endParaRPr kumimoji="1" lang="ja-JP" altLang="en-US"/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kumimoji="1" lang="ja-JP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kumimoji="1" lang="ja-JP" altLang="en-US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kumimoji="1" lang="ja-JP" altLang="en-US"/>
                            <a:t>精度</a:t>
                          </a:r>
                          <a:r>
                            <a:rPr kumimoji="1" lang="en-US" altLang="ja-JP" dirty="0"/>
                            <a:t>[%]</a:t>
                          </a:r>
                          <a:endParaRPr kumimoji="1" lang="ja-JP" altLang="en-US"/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kumimoji="1" lang="ja-JP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kumimoji="1" lang="ja-JP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43082901"/>
                      </a:ext>
                    </a:extLst>
                  </a:tr>
                  <a:tr h="457200">
                    <a:tc vMerge="1">
                      <a:txBody>
                        <a:bodyPr/>
                        <a:lstStyle/>
                        <a:p>
                          <a:pPr algn="ctr"/>
                          <a:endParaRPr kumimoji="1" lang="ja-JP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ja-JP" altLang="en-US"/>
                            <a:t>従来</a:t>
                          </a:r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ja-JP" altLang="en-US"/>
                            <a:t>提案</a:t>
                          </a:r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ja-JP" altLang="en-US"/>
                            <a:t>比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ja-JP" altLang="en-US"/>
                            <a:t>従来</a:t>
                          </a:r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ja-JP" altLang="en-US"/>
                            <a:t>提案</a:t>
                          </a:r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ja-JP" altLang="en-US"/>
                            <a:t>比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ja-JP" altLang="en-US"/>
                            <a:t>従来</a:t>
                          </a:r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ja-JP" altLang="en-US"/>
                            <a:t>提案</a:t>
                          </a:r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ja-JP" altLang="en-US"/>
                            <a:t>差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63254682"/>
                      </a:ext>
                    </a:extLst>
                  </a:tr>
                  <a:tr h="62593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dirty="0">
                              <a:latin typeface="+mn-ea"/>
                              <a:ea typeface="+mn-ea"/>
                            </a:rPr>
                            <a:t>CPDB</a:t>
                          </a:r>
                          <a:endParaRPr kumimoji="1" lang="ja-JP" altLang="en-US">
                            <a:latin typeface="+mn-ea"/>
                            <a:ea typeface="+mn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ja-JP" sz="1400" b="0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7.2×</m:t>
                                </m:r>
                                <m:sSup>
                                  <m:sSupPr>
                                    <m:ctrlPr>
                                      <a:rPr kumimoji="1" lang="en-US" altLang="ja-JP" sz="1400" b="0" i="1" smtClean="0"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1" lang="en-US" altLang="ja-JP" sz="1400" b="0" i="1" smtClean="0"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kumimoji="1" lang="en-US" altLang="ja-JP" sz="1400" b="0" i="1" smtClean="0"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  <m:t>6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kumimoji="1" lang="ja-JP" altLang="en-US" sz="1400">
                            <a:latin typeface="+mn-ea"/>
                            <a:ea typeface="+mn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ja-JP" sz="1400" b="0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5.0×</m:t>
                                </m:r>
                                <m:sSup>
                                  <m:sSupPr>
                                    <m:ctrlPr>
                                      <a:rPr kumimoji="1" lang="en-US" altLang="ja-JP" sz="1400" b="0" i="1" smtClean="0"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1" lang="en-US" altLang="ja-JP" sz="1400" b="0" i="1" smtClean="0"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kumimoji="1" lang="en-US" altLang="ja-JP" sz="1400" b="0" i="1" smtClean="0"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  <m:t>5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kumimoji="1" lang="ja-JP" altLang="en-US" sz="1400">
                            <a:latin typeface="+mn-ea"/>
                            <a:ea typeface="+mn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1800" b="1" dirty="0">
                              <a:solidFill>
                                <a:srgbClr val="00B050"/>
                              </a:solidFill>
                              <a:latin typeface="+mn-ea"/>
                              <a:ea typeface="+mn-ea"/>
                            </a:rPr>
                            <a:t>0.070</a:t>
                          </a:r>
                          <a:endParaRPr kumimoji="1" lang="ja-JP" altLang="en-US" sz="1800" b="1">
                            <a:solidFill>
                              <a:srgbClr val="00B050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ja-JP" sz="1400" b="0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8.2×</m:t>
                                </m:r>
                                <m:sSup>
                                  <m:sSupPr>
                                    <m:ctrlPr>
                                      <a:rPr kumimoji="1" lang="en-US" altLang="ja-JP" sz="1400" b="0" i="1" smtClean="0"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1" lang="en-US" altLang="ja-JP" sz="1400" b="0" i="1" smtClean="0"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kumimoji="1" lang="en-US" altLang="ja-JP" sz="1400" b="0" i="1" smtClean="0"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kumimoji="1" lang="ja-JP" altLang="en-US" sz="1400">
                            <a:latin typeface="+mn-ea"/>
                            <a:ea typeface="+mn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ja-JP" sz="1400" b="0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6.2×10</m:t>
                                </m:r>
                              </m:oMath>
                            </m:oMathPara>
                          </a14:m>
                          <a:endParaRPr kumimoji="1" lang="ja-JP" altLang="en-US" sz="1400">
                            <a:latin typeface="+mn-ea"/>
                            <a:ea typeface="+mn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b="1" dirty="0">
                              <a:solidFill>
                                <a:srgbClr val="00B050"/>
                              </a:solidFill>
                              <a:latin typeface="+mn-ea"/>
                              <a:ea typeface="+mn-ea"/>
                            </a:rPr>
                            <a:t>0.076</a:t>
                          </a:r>
                          <a:endParaRPr kumimoji="1" lang="ja-JP" altLang="en-US" b="1">
                            <a:solidFill>
                              <a:srgbClr val="00B050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1400" dirty="0">
                              <a:latin typeface="+mn-ea"/>
                              <a:ea typeface="+mn-ea"/>
                            </a:rPr>
                            <a:t>77.78</a:t>
                          </a:r>
                          <a:endParaRPr kumimoji="1" lang="ja-JP" altLang="en-US" sz="1400">
                            <a:latin typeface="+mn-ea"/>
                            <a:ea typeface="+mn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1400" dirty="0">
                              <a:latin typeface="+mn-ea"/>
                              <a:ea typeface="+mn-ea"/>
                            </a:rPr>
                            <a:t>78.35</a:t>
                          </a:r>
                          <a:endParaRPr kumimoji="1" lang="ja-JP" altLang="en-US" sz="1400">
                            <a:latin typeface="+mn-ea"/>
                            <a:ea typeface="+mn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b="1" dirty="0">
                              <a:solidFill>
                                <a:srgbClr val="00B050"/>
                              </a:solidFill>
                              <a:latin typeface="+mn-ea"/>
                              <a:ea typeface="+mn-ea"/>
                            </a:rPr>
                            <a:t>+0.57</a:t>
                          </a:r>
                          <a:endParaRPr kumimoji="1" lang="ja-JP" altLang="en-US" b="1">
                            <a:solidFill>
                              <a:srgbClr val="00B050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55537712"/>
                      </a:ext>
                    </a:extLst>
                  </a:tr>
                  <a:tr h="62593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dirty="0">
                              <a:latin typeface="+mn-ea"/>
                              <a:ea typeface="+mn-ea"/>
                            </a:rPr>
                            <a:t>Mutag</a:t>
                          </a:r>
                          <a:endParaRPr kumimoji="1" lang="ja-JP" altLang="en-US">
                            <a:latin typeface="+mn-ea"/>
                            <a:ea typeface="+mn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ja-JP" sz="1400" b="0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3.8×</m:t>
                                </m:r>
                                <m:sSup>
                                  <m:sSupPr>
                                    <m:ctrlPr>
                                      <a:rPr kumimoji="1" lang="en-US" altLang="ja-JP" sz="1400" b="0" i="1" smtClean="0"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1" lang="en-US" altLang="ja-JP" sz="1400" b="0" i="1" smtClean="0"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kumimoji="1" lang="en-US" altLang="ja-JP" sz="1400" b="0" i="1" smtClean="0"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  <m:t>5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kumimoji="1" lang="ja-JP" altLang="en-US" sz="1400">
                            <a:latin typeface="+mn-ea"/>
                            <a:ea typeface="+mn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ja-JP" sz="1400" b="0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6.0×</m:t>
                                </m:r>
                                <m:sSup>
                                  <m:sSupPr>
                                    <m:ctrlPr>
                                      <a:rPr kumimoji="1" lang="en-US" altLang="ja-JP" sz="1400" b="0" i="1" smtClean="0"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1" lang="en-US" altLang="ja-JP" sz="1400" b="0" i="1" smtClean="0"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kumimoji="1" lang="en-US" altLang="ja-JP" sz="1400" b="0" i="1" smtClean="0"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  <m:t>4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kumimoji="1" lang="ja-JP" altLang="en-US" sz="1400">
                            <a:latin typeface="+mn-ea"/>
                            <a:ea typeface="+mn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1800" b="1" dirty="0">
                              <a:solidFill>
                                <a:srgbClr val="00B050"/>
                              </a:solidFill>
                              <a:latin typeface="+mn-ea"/>
                              <a:ea typeface="+mn-ea"/>
                            </a:rPr>
                            <a:t>0.015</a:t>
                          </a:r>
                          <a:endParaRPr kumimoji="1" lang="ja-JP" altLang="en-US" sz="1800" b="1">
                            <a:solidFill>
                              <a:srgbClr val="00B050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ja-JP" sz="1400" b="0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2.3×</m:t>
                                </m:r>
                                <m:sSup>
                                  <m:sSupPr>
                                    <m:ctrlPr>
                                      <a:rPr kumimoji="1" lang="en-US" altLang="ja-JP" sz="1400" b="0" i="1" smtClean="0"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1" lang="en-US" altLang="ja-JP" sz="1400" b="0" i="1" smtClean="0"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kumimoji="1" lang="en-US" altLang="ja-JP" sz="1400" b="0" i="1" smtClean="0"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kumimoji="1" lang="ja-JP" altLang="en-US" sz="1400">
                            <a:latin typeface="+mn-ea"/>
                            <a:ea typeface="+mn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ja-JP" sz="1400" b="0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3.7</m:t>
                                </m:r>
                              </m:oMath>
                            </m:oMathPara>
                          </a14:m>
                          <a:endParaRPr kumimoji="1" lang="ja-JP" altLang="en-US" sz="1400">
                            <a:latin typeface="+mn-ea"/>
                            <a:ea typeface="+mn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b="1" dirty="0">
                              <a:solidFill>
                                <a:srgbClr val="00B050"/>
                              </a:solidFill>
                              <a:latin typeface="+mn-ea"/>
                              <a:ea typeface="+mn-ea"/>
                            </a:rPr>
                            <a:t>0.016</a:t>
                          </a:r>
                          <a:endParaRPr kumimoji="1" lang="ja-JP" altLang="en-US" b="1">
                            <a:solidFill>
                              <a:srgbClr val="00B050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1400" dirty="0">
                              <a:latin typeface="+mn-ea"/>
                              <a:ea typeface="+mn-ea"/>
                            </a:rPr>
                            <a:t>85.03</a:t>
                          </a:r>
                          <a:endParaRPr kumimoji="1" lang="ja-JP" altLang="en-US" sz="1400">
                            <a:latin typeface="+mn-ea"/>
                            <a:ea typeface="+mn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1400" dirty="0">
                              <a:latin typeface="+mn-ea"/>
                              <a:ea typeface="+mn-ea"/>
                            </a:rPr>
                            <a:t>87.73</a:t>
                          </a:r>
                          <a:endParaRPr kumimoji="1" lang="ja-JP" altLang="en-US" sz="1400">
                            <a:latin typeface="+mn-ea"/>
                            <a:ea typeface="+mn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b="1" dirty="0">
                              <a:solidFill>
                                <a:srgbClr val="00B050"/>
                              </a:solidFill>
                              <a:latin typeface="+mn-ea"/>
                              <a:ea typeface="+mn-ea"/>
                            </a:rPr>
                            <a:t>+2.70</a:t>
                          </a:r>
                          <a:endParaRPr kumimoji="1" lang="ja-JP" altLang="en-US" b="1">
                            <a:solidFill>
                              <a:srgbClr val="00B050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80730863"/>
                      </a:ext>
                    </a:extLst>
                  </a:tr>
                  <a:tr h="62593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dirty="0">
                              <a:latin typeface="+mn-ea"/>
                              <a:ea typeface="+mn-ea"/>
                            </a:rPr>
                            <a:t>AIDS</a:t>
                          </a:r>
                          <a:endParaRPr kumimoji="1" lang="ja-JP" altLang="en-US">
                            <a:latin typeface="+mn-ea"/>
                            <a:ea typeface="+mn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ja-JP" sz="1400" b="0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7.9×</m:t>
                                </m:r>
                                <m:sSup>
                                  <m:sSupPr>
                                    <m:ctrlPr>
                                      <a:rPr kumimoji="1" lang="en-US" altLang="ja-JP" sz="1400" b="0" i="1" smtClean="0"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1" lang="en-US" altLang="ja-JP" sz="1400" b="0" i="1" smtClean="0"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kumimoji="1" lang="en-US" altLang="ja-JP" sz="1400" b="0" i="1" smtClean="0"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  <m:t>7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kumimoji="1" lang="ja-JP" altLang="en-US" sz="1400">
                            <a:latin typeface="+mn-ea"/>
                            <a:ea typeface="+mn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ja-JP" sz="1400" b="0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2.0×</m:t>
                                </m:r>
                                <m:sSup>
                                  <m:sSupPr>
                                    <m:ctrlPr>
                                      <a:rPr kumimoji="1" lang="en-US" altLang="ja-JP" sz="1400" b="0" i="1" smtClean="0"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1" lang="en-US" altLang="ja-JP" sz="1400" b="0" i="1" smtClean="0"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kumimoji="1" lang="en-US" altLang="ja-JP" sz="1400" b="0" i="1" smtClean="0"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  <m:t>5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kumimoji="1" lang="ja-JP" altLang="en-US" sz="1400">
                            <a:latin typeface="+mn-ea"/>
                            <a:ea typeface="+mn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1800" b="1" dirty="0">
                              <a:solidFill>
                                <a:srgbClr val="00B050"/>
                              </a:solidFill>
                              <a:latin typeface="+mn-ea"/>
                              <a:ea typeface="+mn-ea"/>
                            </a:rPr>
                            <a:t>0.003</a:t>
                          </a:r>
                          <a:endParaRPr kumimoji="1" lang="ja-JP" altLang="en-US" sz="1800" b="1">
                            <a:solidFill>
                              <a:srgbClr val="00B050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ja-JP" sz="1400" b="0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2.5×</m:t>
                                </m:r>
                                <m:sSup>
                                  <m:sSupPr>
                                    <m:ctrlPr>
                                      <a:rPr kumimoji="1" lang="en-US" altLang="ja-JP" sz="1400" b="0" i="1" smtClean="0"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1" lang="en-US" altLang="ja-JP" sz="1400" b="0" i="1" smtClean="0"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kumimoji="1" lang="en-US" altLang="ja-JP" sz="1400" b="0" i="1" smtClean="0"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  <m:t>4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kumimoji="1" lang="ja-JP" altLang="en-US" sz="1400">
                            <a:latin typeface="+mn-ea"/>
                            <a:ea typeface="+mn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ja-JP" sz="1400" b="0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1.1×</m:t>
                                </m:r>
                                <m:sSup>
                                  <m:sSupPr>
                                    <m:ctrlPr>
                                      <a:rPr kumimoji="1" lang="en-US" altLang="ja-JP" sz="1400" b="0" i="1" smtClean="0"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1" lang="en-US" altLang="ja-JP" sz="1400" b="0" i="1" smtClean="0"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kumimoji="1" lang="en-US" altLang="ja-JP" sz="1400" b="0" i="1" smtClean="0"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kumimoji="1" lang="ja-JP" altLang="en-US" sz="1400">
                            <a:latin typeface="+mn-ea"/>
                            <a:ea typeface="+mn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b="1" dirty="0">
                              <a:solidFill>
                                <a:srgbClr val="00B050"/>
                              </a:solidFill>
                              <a:latin typeface="+mn-ea"/>
                              <a:ea typeface="+mn-ea"/>
                            </a:rPr>
                            <a:t>0.004</a:t>
                          </a:r>
                          <a:endParaRPr kumimoji="1" lang="ja-JP" altLang="en-US" b="1">
                            <a:solidFill>
                              <a:srgbClr val="00B050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1400" dirty="0">
                              <a:latin typeface="+mn-ea"/>
                              <a:ea typeface="+mn-ea"/>
                            </a:rPr>
                            <a:t>81.37</a:t>
                          </a:r>
                          <a:endParaRPr kumimoji="1" lang="ja-JP" altLang="en-US" sz="1400">
                            <a:latin typeface="+mn-ea"/>
                            <a:ea typeface="+mn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1400" dirty="0">
                              <a:latin typeface="+mn-ea"/>
                              <a:ea typeface="+mn-ea"/>
                            </a:rPr>
                            <a:t>81.84</a:t>
                          </a:r>
                          <a:endParaRPr kumimoji="1" lang="ja-JP" altLang="en-US" sz="1400">
                            <a:latin typeface="+mn-ea"/>
                            <a:ea typeface="+mn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b="1" dirty="0">
                              <a:solidFill>
                                <a:srgbClr val="00B050"/>
                              </a:solidFill>
                              <a:latin typeface="+mn-ea"/>
                              <a:ea typeface="+mn-ea"/>
                            </a:rPr>
                            <a:t>+0.47</a:t>
                          </a:r>
                          <a:endParaRPr kumimoji="1" lang="ja-JP" altLang="en-US" b="1">
                            <a:solidFill>
                              <a:srgbClr val="00B050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971892660"/>
                      </a:ext>
                    </a:extLst>
                  </a:tr>
                  <a:tr h="62593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dirty="0">
                              <a:latin typeface="+mn-ea"/>
                              <a:ea typeface="+mn-ea"/>
                            </a:rPr>
                            <a:t>CAS</a:t>
                          </a:r>
                          <a:endParaRPr kumimoji="1" lang="ja-JP" altLang="en-US">
                            <a:latin typeface="+mn-ea"/>
                            <a:ea typeface="+mn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ja-JP" sz="1400" b="0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6.9×</m:t>
                                </m:r>
                                <m:sSup>
                                  <m:sSupPr>
                                    <m:ctrlPr>
                                      <a:rPr kumimoji="1" lang="en-US" altLang="ja-JP" sz="1400" b="0" i="1" smtClean="0"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1" lang="en-US" altLang="ja-JP" sz="1400" b="0" i="1" smtClean="0"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kumimoji="1" lang="en-US" altLang="ja-JP" sz="1400" b="0" i="1" smtClean="0"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  <m:t>7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kumimoji="1" lang="ja-JP" altLang="en-US" sz="1400">
                            <a:latin typeface="+mn-ea"/>
                            <a:ea typeface="+mn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ja-JP" sz="1400" b="0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2.0×</m:t>
                                </m:r>
                                <m:sSup>
                                  <m:sSupPr>
                                    <m:ctrlPr>
                                      <a:rPr kumimoji="1" lang="en-US" altLang="ja-JP" sz="1400" b="0" i="1" smtClean="0"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1" lang="en-US" altLang="ja-JP" sz="1400" b="0" i="1" smtClean="0"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kumimoji="1" lang="en-US" altLang="ja-JP" sz="1400" b="0" i="1" smtClean="0"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  <m:t>6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kumimoji="1" lang="ja-JP" altLang="en-US" sz="1400">
                            <a:latin typeface="+mn-ea"/>
                            <a:ea typeface="+mn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1800" b="1" dirty="0">
                              <a:solidFill>
                                <a:srgbClr val="00B050"/>
                              </a:solidFill>
                              <a:latin typeface="+mn-ea"/>
                              <a:ea typeface="+mn-ea"/>
                            </a:rPr>
                            <a:t>0.029</a:t>
                          </a:r>
                          <a:endParaRPr kumimoji="1" lang="ja-JP" altLang="en-US" sz="1800" b="1">
                            <a:solidFill>
                              <a:srgbClr val="00B050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ja-JP" sz="1400" b="0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8.0×</m:t>
                                </m:r>
                                <m:sSup>
                                  <m:sSupPr>
                                    <m:ctrlPr>
                                      <a:rPr kumimoji="1" lang="en-US" altLang="ja-JP" sz="1400" b="0" i="1" smtClean="0"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1" lang="en-US" altLang="ja-JP" sz="1400" b="0" i="1" smtClean="0"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kumimoji="1" lang="en-US" altLang="ja-JP" sz="1400" b="0" i="1" smtClean="0"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  <m:t>4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kumimoji="1" lang="ja-JP" altLang="en-US" sz="1400">
                            <a:latin typeface="+mn-ea"/>
                            <a:ea typeface="+mn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ja-JP" sz="1400" b="0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1.7×</m:t>
                                </m:r>
                                <m:sSup>
                                  <m:sSupPr>
                                    <m:ctrlPr>
                                      <a:rPr kumimoji="1" lang="en-US" altLang="ja-JP" sz="1400" b="0" i="1" smtClean="0"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1" lang="en-US" altLang="ja-JP" sz="1400" b="0" i="1" smtClean="0"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kumimoji="1" lang="en-US" altLang="ja-JP" sz="1400" b="0" i="1" smtClean="0"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  <m:t>3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kumimoji="1" lang="ja-JP" altLang="en-US" sz="1400">
                            <a:latin typeface="+mn-ea"/>
                            <a:ea typeface="+mn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b="1" dirty="0">
                              <a:solidFill>
                                <a:srgbClr val="00B050"/>
                              </a:solidFill>
                              <a:latin typeface="+mn-ea"/>
                              <a:ea typeface="+mn-ea"/>
                            </a:rPr>
                            <a:t>0.040</a:t>
                          </a:r>
                          <a:endParaRPr kumimoji="1" lang="ja-JP" altLang="en-US" b="1">
                            <a:solidFill>
                              <a:srgbClr val="00B050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1400" dirty="0">
                              <a:latin typeface="+mn-ea"/>
                              <a:ea typeface="+mn-ea"/>
                            </a:rPr>
                            <a:t>80.82</a:t>
                          </a:r>
                          <a:endParaRPr kumimoji="1" lang="ja-JP" altLang="en-US" sz="1400">
                            <a:latin typeface="+mn-ea"/>
                            <a:ea typeface="+mn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1400" dirty="0">
                              <a:latin typeface="+mn-ea"/>
                              <a:ea typeface="+mn-ea"/>
                            </a:rPr>
                            <a:t>81.99</a:t>
                          </a:r>
                          <a:endParaRPr kumimoji="1" lang="ja-JP" altLang="en-US" sz="1400">
                            <a:latin typeface="+mn-ea"/>
                            <a:ea typeface="+mn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b="1" dirty="0">
                              <a:solidFill>
                                <a:srgbClr val="00B050"/>
                              </a:solidFill>
                              <a:latin typeface="+mn-ea"/>
                              <a:ea typeface="+mn-ea"/>
                            </a:rPr>
                            <a:t>+1.17</a:t>
                          </a:r>
                          <a:endParaRPr kumimoji="1" lang="ja-JP" altLang="en-US" b="1">
                            <a:solidFill>
                              <a:srgbClr val="00B050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074760417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6" name="コンテンツ プレースホルダー 5">
                <a:extLst>
                  <a:ext uri="{FF2B5EF4-FFF2-40B4-BE49-F238E27FC236}">
                    <a16:creationId xmlns:a16="http://schemas.microsoft.com/office/drawing/2014/main" id="{ACBFE56F-B89F-9144-9E47-64DDA8C0A45B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095864823"/>
                  </p:ext>
                </p:extLst>
              </p:nvPr>
            </p:nvGraphicFramePr>
            <p:xfrm>
              <a:off x="234000" y="1876432"/>
              <a:ext cx="8676000" cy="3451471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900000">
                      <a:extLst>
                        <a:ext uri="{9D8B030D-6E8A-4147-A177-3AD203B41FA5}">
                          <a16:colId xmlns:a16="http://schemas.microsoft.com/office/drawing/2014/main" val="2730257776"/>
                        </a:ext>
                      </a:extLst>
                    </a:gridCol>
                    <a:gridCol w="864000">
                      <a:extLst>
                        <a:ext uri="{9D8B030D-6E8A-4147-A177-3AD203B41FA5}">
                          <a16:colId xmlns:a16="http://schemas.microsoft.com/office/drawing/2014/main" val="1486828825"/>
                        </a:ext>
                      </a:extLst>
                    </a:gridCol>
                    <a:gridCol w="864000">
                      <a:extLst>
                        <a:ext uri="{9D8B030D-6E8A-4147-A177-3AD203B41FA5}">
                          <a16:colId xmlns:a16="http://schemas.microsoft.com/office/drawing/2014/main" val="2402887792"/>
                        </a:ext>
                      </a:extLst>
                    </a:gridCol>
                    <a:gridCol w="864000">
                      <a:extLst>
                        <a:ext uri="{9D8B030D-6E8A-4147-A177-3AD203B41FA5}">
                          <a16:colId xmlns:a16="http://schemas.microsoft.com/office/drawing/2014/main" val="1679967708"/>
                        </a:ext>
                      </a:extLst>
                    </a:gridCol>
                    <a:gridCol w="864000">
                      <a:extLst>
                        <a:ext uri="{9D8B030D-6E8A-4147-A177-3AD203B41FA5}">
                          <a16:colId xmlns:a16="http://schemas.microsoft.com/office/drawing/2014/main" val="1063375487"/>
                        </a:ext>
                      </a:extLst>
                    </a:gridCol>
                    <a:gridCol w="864000">
                      <a:extLst>
                        <a:ext uri="{9D8B030D-6E8A-4147-A177-3AD203B41FA5}">
                          <a16:colId xmlns:a16="http://schemas.microsoft.com/office/drawing/2014/main" val="3197305339"/>
                        </a:ext>
                      </a:extLst>
                    </a:gridCol>
                    <a:gridCol w="864000">
                      <a:extLst>
                        <a:ext uri="{9D8B030D-6E8A-4147-A177-3AD203B41FA5}">
                          <a16:colId xmlns:a16="http://schemas.microsoft.com/office/drawing/2014/main" val="1975716946"/>
                        </a:ext>
                      </a:extLst>
                    </a:gridCol>
                    <a:gridCol w="864000">
                      <a:extLst>
                        <a:ext uri="{9D8B030D-6E8A-4147-A177-3AD203B41FA5}">
                          <a16:colId xmlns:a16="http://schemas.microsoft.com/office/drawing/2014/main" val="699015352"/>
                        </a:ext>
                      </a:extLst>
                    </a:gridCol>
                    <a:gridCol w="864000">
                      <a:extLst>
                        <a:ext uri="{9D8B030D-6E8A-4147-A177-3AD203B41FA5}">
                          <a16:colId xmlns:a16="http://schemas.microsoft.com/office/drawing/2014/main" val="3195560034"/>
                        </a:ext>
                      </a:extLst>
                    </a:gridCol>
                    <a:gridCol w="864000">
                      <a:extLst>
                        <a:ext uri="{9D8B030D-6E8A-4147-A177-3AD203B41FA5}">
                          <a16:colId xmlns:a16="http://schemas.microsoft.com/office/drawing/2014/main" val="4009130135"/>
                        </a:ext>
                      </a:extLst>
                    </a:gridCol>
                  </a:tblGrid>
                  <a:tr h="490535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kumimoji="1" lang="ja-JP" altLang="en-US"/>
                            <a:t>データ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kumimoji="1" lang="ja-JP" altLang="en-US"/>
                            <a:t>探索ノード数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kumimoji="1" lang="ja-JP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kumimoji="1" lang="ja-JP" altLang="en-US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kumimoji="1" lang="ja-JP" altLang="en-US"/>
                            <a:t>実行時間</a:t>
                          </a:r>
                          <a:r>
                            <a:rPr kumimoji="1" lang="en-US" altLang="ja-JP" dirty="0"/>
                            <a:t>[s]</a:t>
                          </a:r>
                          <a:endParaRPr kumimoji="1" lang="ja-JP" altLang="en-US"/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kumimoji="1" lang="ja-JP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kumimoji="1" lang="ja-JP" altLang="en-US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kumimoji="1" lang="ja-JP" altLang="en-US"/>
                            <a:t>精度</a:t>
                          </a:r>
                          <a:r>
                            <a:rPr kumimoji="1" lang="en-US" altLang="ja-JP" dirty="0"/>
                            <a:t>[%]</a:t>
                          </a:r>
                          <a:endParaRPr kumimoji="1" lang="ja-JP" altLang="en-US"/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kumimoji="1" lang="ja-JP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kumimoji="1" lang="ja-JP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43082901"/>
                      </a:ext>
                    </a:extLst>
                  </a:tr>
                  <a:tr h="457200">
                    <a:tc vMerge="1">
                      <a:txBody>
                        <a:bodyPr/>
                        <a:lstStyle/>
                        <a:p>
                          <a:pPr algn="ctr"/>
                          <a:endParaRPr kumimoji="1" lang="ja-JP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ja-JP" altLang="en-US"/>
                            <a:t>従来</a:t>
                          </a:r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ja-JP" altLang="en-US"/>
                            <a:t>提案</a:t>
                          </a:r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ja-JP" altLang="en-US"/>
                            <a:t>比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ja-JP" altLang="en-US"/>
                            <a:t>従来</a:t>
                          </a:r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ja-JP" altLang="en-US"/>
                            <a:t>提案</a:t>
                          </a:r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ja-JP" altLang="en-US"/>
                            <a:t>比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ja-JP" altLang="en-US"/>
                            <a:t>従来</a:t>
                          </a:r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ja-JP" altLang="en-US"/>
                            <a:t>提案</a:t>
                          </a:r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ja-JP" altLang="en-US"/>
                            <a:t>差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63254682"/>
                      </a:ext>
                    </a:extLst>
                  </a:tr>
                  <a:tr h="62593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dirty="0">
                              <a:latin typeface="+mn-ea"/>
                              <a:ea typeface="+mn-ea"/>
                            </a:rPr>
                            <a:t>CPDB</a:t>
                          </a:r>
                          <a:endParaRPr kumimoji="1" lang="ja-JP" altLang="en-US">
                            <a:latin typeface="+mn-ea"/>
                            <a:ea typeface="+mn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5882" t="-155102" r="-801471" b="-3040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05882" t="-155102" r="-701471" b="-3040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1800" b="1" dirty="0">
                              <a:solidFill>
                                <a:srgbClr val="00B050"/>
                              </a:solidFill>
                              <a:latin typeface="+mn-ea"/>
                              <a:ea typeface="+mn-ea"/>
                            </a:rPr>
                            <a:t>0.070</a:t>
                          </a:r>
                          <a:endParaRPr kumimoji="1" lang="ja-JP" altLang="en-US" sz="1800" b="1">
                            <a:solidFill>
                              <a:srgbClr val="00B050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405882" t="-155102" r="-501471" b="-3040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498551" t="-155102" r="-394203" b="-3040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b="1" dirty="0">
                              <a:solidFill>
                                <a:srgbClr val="00B050"/>
                              </a:solidFill>
                              <a:latin typeface="+mn-ea"/>
                              <a:ea typeface="+mn-ea"/>
                            </a:rPr>
                            <a:t>0.076</a:t>
                          </a:r>
                          <a:endParaRPr kumimoji="1" lang="ja-JP" altLang="en-US" b="1">
                            <a:solidFill>
                              <a:srgbClr val="00B050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1400" dirty="0">
                              <a:latin typeface="+mn-ea"/>
                              <a:ea typeface="+mn-ea"/>
                            </a:rPr>
                            <a:t>77.78</a:t>
                          </a:r>
                          <a:endParaRPr kumimoji="1" lang="ja-JP" altLang="en-US" sz="1400">
                            <a:latin typeface="+mn-ea"/>
                            <a:ea typeface="+mn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1400" dirty="0">
                              <a:latin typeface="+mn-ea"/>
                              <a:ea typeface="+mn-ea"/>
                            </a:rPr>
                            <a:t>78.35</a:t>
                          </a:r>
                          <a:endParaRPr kumimoji="1" lang="ja-JP" altLang="en-US" sz="1400">
                            <a:latin typeface="+mn-ea"/>
                            <a:ea typeface="+mn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b="1" dirty="0">
                              <a:solidFill>
                                <a:srgbClr val="00B050"/>
                              </a:solidFill>
                              <a:latin typeface="+mn-ea"/>
                              <a:ea typeface="+mn-ea"/>
                            </a:rPr>
                            <a:t>+0.57</a:t>
                          </a:r>
                          <a:endParaRPr kumimoji="1" lang="ja-JP" altLang="en-US" b="1">
                            <a:solidFill>
                              <a:srgbClr val="00B050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55537712"/>
                      </a:ext>
                    </a:extLst>
                  </a:tr>
                  <a:tr h="62593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dirty="0">
                              <a:latin typeface="+mn-ea"/>
                              <a:ea typeface="+mn-ea"/>
                            </a:rPr>
                            <a:t>Mutag</a:t>
                          </a:r>
                          <a:endParaRPr kumimoji="1" lang="ja-JP" altLang="en-US">
                            <a:latin typeface="+mn-ea"/>
                            <a:ea typeface="+mn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5882" t="-250000" r="-801471" b="-19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05882" t="-250000" r="-701471" b="-19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1800" b="1" dirty="0">
                              <a:solidFill>
                                <a:srgbClr val="00B050"/>
                              </a:solidFill>
                              <a:latin typeface="+mn-ea"/>
                              <a:ea typeface="+mn-ea"/>
                            </a:rPr>
                            <a:t>0.015</a:t>
                          </a:r>
                          <a:endParaRPr kumimoji="1" lang="ja-JP" altLang="en-US" sz="1800" b="1">
                            <a:solidFill>
                              <a:srgbClr val="00B050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405882" t="-250000" r="-501471" b="-19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498551" t="-250000" r="-394203" b="-19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b="1" dirty="0">
                              <a:solidFill>
                                <a:srgbClr val="00B050"/>
                              </a:solidFill>
                              <a:latin typeface="+mn-ea"/>
                              <a:ea typeface="+mn-ea"/>
                            </a:rPr>
                            <a:t>0.016</a:t>
                          </a:r>
                          <a:endParaRPr kumimoji="1" lang="ja-JP" altLang="en-US" b="1">
                            <a:solidFill>
                              <a:srgbClr val="00B050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1400" dirty="0">
                              <a:latin typeface="+mn-ea"/>
                              <a:ea typeface="+mn-ea"/>
                            </a:rPr>
                            <a:t>85.03</a:t>
                          </a:r>
                          <a:endParaRPr kumimoji="1" lang="ja-JP" altLang="en-US" sz="1400">
                            <a:latin typeface="+mn-ea"/>
                            <a:ea typeface="+mn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1400" dirty="0">
                              <a:latin typeface="+mn-ea"/>
                              <a:ea typeface="+mn-ea"/>
                            </a:rPr>
                            <a:t>87.73</a:t>
                          </a:r>
                          <a:endParaRPr kumimoji="1" lang="ja-JP" altLang="en-US" sz="1400">
                            <a:latin typeface="+mn-ea"/>
                            <a:ea typeface="+mn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b="1" dirty="0">
                              <a:solidFill>
                                <a:srgbClr val="00B050"/>
                              </a:solidFill>
                              <a:latin typeface="+mn-ea"/>
                              <a:ea typeface="+mn-ea"/>
                            </a:rPr>
                            <a:t>+2.70</a:t>
                          </a:r>
                          <a:endParaRPr kumimoji="1" lang="ja-JP" altLang="en-US" b="1">
                            <a:solidFill>
                              <a:srgbClr val="00B050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80730863"/>
                      </a:ext>
                    </a:extLst>
                  </a:tr>
                  <a:tr h="62593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dirty="0">
                              <a:latin typeface="+mn-ea"/>
                              <a:ea typeface="+mn-ea"/>
                            </a:rPr>
                            <a:t>AIDS</a:t>
                          </a:r>
                          <a:endParaRPr kumimoji="1" lang="ja-JP" altLang="en-US">
                            <a:latin typeface="+mn-ea"/>
                            <a:ea typeface="+mn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5882" t="-357143" r="-801471" b="-1020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05882" t="-357143" r="-701471" b="-1020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1800" b="1" dirty="0">
                              <a:solidFill>
                                <a:srgbClr val="00B050"/>
                              </a:solidFill>
                              <a:latin typeface="+mn-ea"/>
                              <a:ea typeface="+mn-ea"/>
                            </a:rPr>
                            <a:t>0.003</a:t>
                          </a:r>
                          <a:endParaRPr kumimoji="1" lang="ja-JP" altLang="en-US" sz="1800" b="1">
                            <a:solidFill>
                              <a:srgbClr val="00B050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405882" t="-357143" r="-501471" b="-1020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498551" t="-357143" r="-394203" b="-1020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b="1" dirty="0">
                              <a:solidFill>
                                <a:srgbClr val="00B050"/>
                              </a:solidFill>
                              <a:latin typeface="+mn-ea"/>
                              <a:ea typeface="+mn-ea"/>
                            </a:rPr>
                            <a:t>0.004</a:t>
                          </a:r>
                          <a:endParaRPr kumimoji="1" lang="ja-JP" altLang="en-US" b="1">
                            <a:solidFill>
                              <a:srgbClr val="00B050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1400" dirty="0">
                              <a:latin typeface="+mn-ea"/>
                              <a:ea typeface="+mn-ea"/>
                            </a:rPr>
                            <a:t>81.37</a:t>
                          </a:r>
                          <a:endParaRPr kumimoji="1" lang="ja-JP" altLang="en-US" sz="1400">
                            <a:latin typeface="+mn-ea"/>
                            <a:ea typeface="+mn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1400" dirty="0">
                              <a:latin typeface="+mn-ea"/>
                              <a:ea typeface="+mn-ea"/>
                            </a:rPr>
                            <a:t>81.84</a:t>
                          </a:r>
                          <a:endParaRPr kumimoji="1" lang="ja-JP" altLang="en-US" sz="1400">
                            <a:latin typeface="+mn-ea"/>
                            <a:ea typeface="+mn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b="1" dirty="0">
                              <a:solidFill>
                                <a:srgbClr val="00B050"/>
                              </a:solidFill>
                              <a:latin typeface="+mn-ea"/>
                              <a:ea typeface="+mn-ea"/>
                            </a:rPr>
                            <a:t>+0.47</a:t>
                          </a:r>
                          <a:endParaRPr kumimoji="1" lang="ja-JP" altLang="en-US" b="1">
                            <a:solidFill>
                              <a:srgbClr val="00B050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971892660"/>
                      </a:ext>
                    </a:extLst>
                  </a:tr>
                  <a:tr h="62593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dirty="0">
                              <a:latin typeface="+mn-ea"/>
                              <a:ea typeface="+mn-ea"/>
                            </a:rPr>
                            <a:t>CAS</a:t>
                          </a:r>
                          <a:endParaRPr kumimoji="1" lang="ja-JP" altLang="en-US">
                            <a:latin typeface="+mn-ea"/>
                            <a:ea typeface="+mn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5882" t="-448000" r="-8014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05882" t="-448000" r="-7014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1800" b="1" dirty="0">
                              <a:solidFill>
                                <a:srgbClr val="00B050"/>
                              </a:solidFill>
                              <a:latin typeface="+mn-ea"/>
                              <a:ea typeface="+mn-ea"/>
                            </a:rPr>
                            <a:t>0.029</a:t>
                          </a:r>
                          <a:endParaRPr kumimoji="1" lang="ja-JP" altLang="en-US" sz="1800" b="1">
                            <a:solidFill>
                              <a:srgbClr val="00B050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405882" t="-448000" r="-5014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498551" t="-448000" r="-3942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b="1" dirty="0">
                              <a:solidFill>
                                <a:srgbClr val="00B050"/>
                              </a:solidFill>
                              <a:latin typeface="+mn-ea"/>
                              <a:ea typeface="+mn-ea"/>
                            </a:rPr>
                            <a:t>0.040</a:t>
                          </a:r>
                          <a:endParaRPr kumimoji="1" lang="ja-JP" altLang="en-US" b="1">
                            <a:solidFill>
                              <a:srgbClr val="00B050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1400" dirty="0">
                              <a:latin typeface="+mn-ea"/>
                              <a:ea typeface="+mn-ea"/>
                            </a:rPr>
                            <a:t>80.82</a:t>
                          </a:r>
                          <a:endParaRPr kumimoji="1" lang="ja-JP" altLang="en-US" sz="1400">
                            <a:latin typeface="+mn-ea"/>
                            <a:ea typeface="+mn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1400" dirty="0">
                              <a:latin typeface="+mn-ea"/>
                              <a:ea typeface="+mn-ea"/>
                            </a:rPr>
                            <a:t>81.99</a:t>
                          </a:r>
                          <a:endParaRPr kumimoji="1" lang="ja-JP" altLang="en-US" sz="1400">
                            <a:latin typeface="+mn-ea"/>
                            <a:ea typeface="+mn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b="1" dirty="0">
                              <a:solidFill>
                                <a:srgbClr val="00B050"/>
                              </a:solidFill>
                              <a:latin typeface="+mn-ea"/>
                              <a:ea typeface="+mn-ea"/>
                            </a:rPr>
                            <a:t>+1.17</a:t>
                          </a:r>
                          <a:endParaRPr kumimoji="1" lang="ja-JP" altLang="en-US" b="1">
                            <a:solidFill>
                              <a:srgbClr val="00B050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07476041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8EAACBCD-6806-824E-94C9-3A20B75F96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3D2B4F-7C46-054A-9107-F4F43BECA26E}" type="slidenum">
              <a:rPr kumimoji="1" lang="ja-JP" altLang="en-US" smtClean="0"/>
              <a:pPr/>
              <a:t>21</a:t>
            </a:fld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E5DE4443-5298-214A-BB93-C8716A1309EC}"/>
              </a:ext>
            </a:extLst>
          </p:cNvPr>
          <p:cNvSpPr txBox="1"/>
          <p:nvPr/>
        </p:nvSpPr>
        <p:spPr>
          <a:xfrm>
            <a:off x="1998218" y="5769992"/>
            <a:ext cx="52870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ja-JP" altLang="en-US" sz="2400">
                <a:solidFill>
                  <a:srgbClr val="00B050"/>
                </a:solidFill>
              </a:rPr>
              <a:t>精度の劣化なしに省コストを達成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5851CA9F-E9DE-1047-BB78-532E8C5A75BF}"/>
              </a:ext>
            </a:extLst>
          </p:cNvPr>
          <p:cNvSpPr txBox="1"/>
          <p:nvPr/>
        </p:nvSpPr>
        <p:spPr>
          <a:xfrm>
            <a:off x="2590800" y="6553200"/>
            <a:ext cx="8771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ひなし</a:t>
            </a:r>
            <a:endParaRPr kumimoji="1" lang="en-US" altLang="ja-JP" dirty="0"/>
          </a:p>
          <a:p>
            <a:r>
              <a:rPr kumimoji="1" lang="ja-JP" altLang="en-US"/>
              <a:t>太字</a:t>
            </a:r>
            <a:endParaRPr kumimoji="1" lang="en-US" altLang="ja-JP" dirty="0"/>
          </a:p>
          <a:p>
            <a:r>
              <a:rPr kumimoji="1" lang="ja-JP" altLang="en-US"/>
              <a:t>いう</a:t>
            </a:r>
          </a:p>
        </p:txBody>
      </p:sp>
    </p:spTree>
    <p:extLst>
      <p:ext uri="{BB962C8B-B14F-4D97-AF65-F5344CB8AC3E}">
        <p14:creationId xmlns:p14="http://schemas.microsoft.com/office/powerpoint/2010/main" val="15685686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B9F156D-3998-C74E-AE41-31E83822B8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まとめ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20E3E01-573E-4A4F-9942-72548CC5E8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90688"/>
            <a:ext cx="8224896" cy="50307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ja-JP" altLang="en-US"/>
              <a:t>既存のグラフ分類・回帰アルゴリズムの特徴探索に</a:t>
            </a:r>
            <a:endParaRPr kumimoji="1" lang="en-US" altLang="ja-JP" dirty="0"/>
          </a:p>
          <a:p>
            <a:pPr marL="0" indent="0">
              <a:buNone/>
            </a:pPr>
            <a:r>
              <a:rPr lang="ja-JP" altLang="en-US"/>
              <a:t>最良優先</a:t>
            </a:r>
            <a:r>
              <a:rPr lang="en-US" altLang="ja-JP" dirty="0"/>
              <a:t>, MCTS</a:t>
            </a:r>
            <a:r>
              <a:rPr lang="ja-JP" altLang="en-US"/>
              <a:t>を利用した近似探索手法を提案</a:t>
            </a:r>
            <a:endParaRPr lang="en-US" altLang="ja-JP" dirty="0"/>
          </a:p>
          <a:p>
            <a:pPr marL="0" indent="0">
              <a:buNone/>
            </a:pPr>
            <a:endParaRPr kumimoji="1" lang="en-US" altLang="ja-JP" dirty="0"/>
          </a:p>
          <a:p>
            <a:pPr marL="0" indent="0">
              <a:buNone/>
            </a:pPr>
            <a:r>
              <a:rPr kumimoji="1" lang="ja-JP" altLang="en-US"/>
              <a:t>探索方針に関して従来手法である深さ優先方針に比べ</a:t>
            </a:r>
            <a:endParaRPr kumimoji="1" lang="en-US" altLang="ja-JP" dirty="0"/>
          </a:p>
          <a:p>
            <a:pPr marL="0" indent="0">
              <a:buNone/>
            </a:pPr>
            <a:r>
              <a:rPr lang="ja-JP" altLang="en-US">
                <a:solidFill>
                  <a:srgbClr val="00B050"/>
                </a:solidFill>
              </a:rPr>
              <a:t>より少ない探索数でより良い解を発見</a:t>
            </a:r>
            <a:endParaRPr kumimoji="1" lang="en-US" altLang="ja-JP" dirty="0">
              <a:solidFill>
                <a:srgbClr val="00B050"/>
              </a:solidFill>
            </a:endParaRPr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r>
              <a:rPr lang="ja-JP" altLang="en-US"/>
              <a:t>従来の深さ優先厳密探索モデルと</a:t>
            </a:r>
            <a:endParaRPr lang="en-US" altLang="ja-JP" dirty="0"/>
          </a:p>
          <a:p>
            <a:pPr marL="0" indent="0">
              <a:buNone/>
            </a:pPr>
            <a:r>
              <a:rPr lang="ja-JP" altLang="en-US"/>
              <a:t>提案の</a:t>
            </a:r>
            <a:r>
              <a:rPr lang="en-US" altLang="ja-JP" dirty="0"/>
              <a:t>MCTS</a:t>
            </a:r>
            <a:r>
              <a:rPr lang="ja-JP" altLang="en-US"/>
              <a:t>を利用した近似探索モデル比較すると</a:t>
            </a:r>
            <a:endParaRPr lang="en-US" altLang="ja-JP" dirty="0"/>
          </a:p>
          <a:p>
            <a:pPr marL="0" indent="0">
              <a:buNone/>
            </a:pPr>
            <a:r>
              <a:rPr lang="ja-JP" altLang="en-US">
                <a:solidFill>
                  <a:srgbClr val="00B050"/>
                </a:solidFill>
              </a:rPr>
              <a:t>約</a:t>
            </a:r>
            <a:r>
              <a:rPr lang="en-US" altLang="ja-JP" dirty="0">
                <a:solidFill>
                  <a:srgbClr val="00B050"/>
                </a:solidFill>
              </a:rPr>
              <a:t>1/10 ~1/200</a:t>
            </a:r>
            <a:r>
              <a:rPr lang="ja-JP" altLang="en-US">
                <a:solidFill>
                  <a:srgbClr val="00B050"/>
                </a:solidFill>
              </a:rPr>
              <a:t>のコストで</a:t>
            </a:r>
            <a:endParaRPr lang="en-US" altLang="ja-JP" dirty="0">
              <a:solidFill>
                <a:srgbClr val="00B050"/>
              </a:solidFill>
            </a:endParaRPr>
          </a:p>
          <a:p>
            <a:pPr marL="0" indent="0">
              <a:buNone/>
            </a:pPr>
            <a:r>
              <a:rPr lang="ja-JP" altLang="en-US">
                <a:solidFill>
                  <a:srgbClr val="00B050"/>
                </a:solidFill>
              </a:rPr>
              <a:t>同等、それ以上の精度のモデルを構築</a:t>
            </a:r>
            <a:endParaRPr kumimoji="1" lang="ja-JP" altLang="en-US">
              <a:solidFill>
                <a:srgbClr val="00B050"/>
              </a:solidFill>
            </a:endParaRP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D002F0C6-DD53-2D4E-A329-B5CAB09895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3D2B4F-7C46-054A-9107-F4F43BECA26E}" type="slidenum">
              <a:rPr kumimoji="1" lang="ja-JP" altLang="en-US" smtClean="0"/>
              <a:pPr/>
              <a:t>22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270913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E230E4F-3164-5D45-A2C3-291DE86DB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2B1DE74-51A4-134B-A58A-B5AE2E503C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03FF76E4-7476-5C42-AEBA-0507E6D433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3D2B4F-7C46-054A-9107-F4F43BECA26E}" type="slidenum">
              <a:rPr kumimoji="1" lang="ja-JP" altLang="en-US" smtClean="0"/>
              <a:pPr/>
              <a:t>23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683747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F191E39-720F-3345-8E70-D2012116FA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質疑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DF6A2A0F-625A-5E4B-A82E-AFEB086A4A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3D2B4F-7C46-054A-9107-F4F43BECA26E}" type="slidenum">
              <a:rPr kumimoji="1" lang="ja-JP" altLang="en-US" smtClean="0"/>
              <a:pPr/>
              <a:t>24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51585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37304F7-210F-0348-AAE2-3E6F4B257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実験２</a:t>
            </a:r>
            <a:r>
              <a:rPr lang="en-US" altLang="ja-JP" dirty="0"/>
              <a:t>(ACC : time[s])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F4E0F5DD-9B2D-D648-B412-62B835975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3D2B4F-7C46-054A-9107-F4F43BECA26E}" type="slidenum">
              <a:rPr kumimoji="1" lang="ja-JP" altLang="en-US" smtClean="0"/>
              <a:pPr/>
              <a:t>25</a:t>
            </a:fld>
            <a:endParaRPr kumimoji="1" lang="ja-JP" altLang="en-US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F9681E0-B6FD-9744-ADF1-F29F816B4976}"/>
              </a:ext>
            </a:extLst>
          </p:cNvPr>
          <p:cNvSpPr txBox="1"/>
          <p:nvPr/>
        </p:nvSpPr>
        <p:spPr>
          <a:xfrm>
            <a:off x="1948997" y="1374800"/>
            <a:ext cx="694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CPDB</a:t>
            </a:r>
            <a:endParaRPr kumimoji="1" lang="ja-JP" altLang="en-US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C1BE76AB-74D3-434C-BD23-3117624DBEAD}"/>
              </a:ext>
            </a:extLst>
          </p:cNvPr>
          <p:cNvSpPr txBox="1"/>
          <p:nvPr/>
        </p:nvSpPr>
        <p:spPr>
          <a:xfrm>
            <a:off x="5846785" y="1374800"/>
            <a:ext cx="797013" cy="369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Mutag</a:t>
            </a:r>
            <a:endParaRPr kumimoji="1" lang="ja-JP" altLang="en-US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05508C1B-66E4-8948-9858-FD383D4694A2}"/>
              </a:ext>
            </a:extLst>
          </p:cNvPr>
          <p:cNvSpPr txBox="1"/>
          <p:nvPr/>
        </p:nvSpPr>
        <p:spPr>
          <a:xfrm>
            <a:off x="2022830" y="4038648"/>
            <a:ext cx="623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AIDS</a:t>
            </a:r>
            <a:endParaRPr kumimoji="1" lang="ja-JP" altLang="en-US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31F6D859-E4FC-654D-B38B-5BAD105D3517}"/>
              </a:ext>
            </a:extLst>
          </p:cNvPr>
          <p:cNvSpPr txBox="1"/>
          <p:nvPr/>
        </p:nvSpPr>
        <p:spPr>
          <a:xfrm>
            <a:off x="5971820" y="4094098"/>
            <a:ext cx="546945" cy="3690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CAS</a:t>
            </a:r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0CAA9DCB-6995-7643-9639-9D896E164F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389" y="1744132"/>
            <a:ext cx="3717708" cy="2340000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616C8B5E-9C71-4147-8210-FA1C734294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389" y="4407980"/>
            <a:ext cx="3717708" cy="2340000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ECE7D8DA-AAAE-7E4A-AF58-A516031495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744132"/>
            <a:ext cx="3838469" cy="2340000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50A21E60-5BDD-3B42-BE70-B7AFDA4D3C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4407980"/>
            <a:ext cx="3580909" cy="23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6644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02DF43A-4C06-774E-B52A-037196B647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汎化性能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C1B1889C-5091-9344-9C44-22597017DE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3D2B4F-7C46-054A-9107-F4F43BECA26E}" type="slidenum">
              <a:rPr kumimoji="1" lang="ja-JP" altLang="en-US" smtClean="0"/>
              <a:pPr/>
              <a:t>26</a:t>
            </a:fld>
            <a:endParaRPr kumimoji="1" lang="ja-JP" altLang="en-US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D3CDE7F0-1FE7-BC4C-83B6-32F58D6A84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156" y="1690689"/>
            <a:ext cx="7459972" cy="44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2629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A32ED33-B55B-5343-AEAC-7DB65359D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下限値の計算</a:t>
            </a:r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D1B43F57-6DA9-6342-BCBD-13A0DA7F166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lvl="0" indent="0">
                  <a:lnSpc>
                    <a:spcPct val="100000"/>
                  </a:lnSpc>
                  <a:spcBef>
                    <a:spcPts val="0"/>
                  </a:spcBef>
                  <a:buNone/>
                  <a:defRPr/>
                </a:pPr>
                <a:r>
                  <a:rPr lang="ja-JP" altLang="en-US" dirty="0">
                    <a:solidFill>
                      <a:prstClr val="black"/>
                    </a:solidFill>
                    <a:latin typeface="+mn-ea"/>
                  </a:rPr>
                  <a:t>探索木の</a:t>
                </a:r>
                <a:r>
                  <a:rPr lang="ja-JP" altLang="en-US">
                    <a:solidFill>
                      <a:prstClr val="black"/>
                    </a:solidFill>
                    <a:latin typeface="+mn-ea"/>
                  </a:rPr>
                  <a:t>特徴：子孫 </a:t>
                </a:r>
                <a:r>
                  <a:rPr lang="en-US" altLang="ja-JP" dirty="0">
                    <a:solidFill>
                      <a:prstClr val="black"/>
                    </a:solidFill>
                    <a:latin typeface="+mn-ea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ja-JP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altLang="ja-JP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altLang="ja-JP" dirty="0">
                    <a:solidFill>
                      <a:prstClr val="black"/>
                    </a:solidFill>
                    <a:latin typeface="+mn-ea"/>
                  </a:rPr>
                  <a:t>) </a:t>
                </a:r>
                <a:r>
                  <a:rPr lang="ja-JP" altLang="en-US" dirty="0">
                    <a:solidFill>
                      <a:prstClr val="black"/>
                    </a:solidFill>
                    <a:latin typeface="+mn-ea"/>
                  </a:rPr>
                  <a:t>は</a:t>
                </a:r>
                <a:r>
                  <a:rPr lang="ja-JP" altLang="en-US">
                    <a:solidFill>
                      <a:prstClr val="black"/>
                    </a:solidFill>
                    <a:latin typeface="+mn-ea"/>
                  </a:rPr>
                  <a:t>親 </a:t>
                </a:r>
                <a:r>
                  <a:rPr lang="en-US" altLang="ja-JP" dirty="0">
                    <a:solidFill>
                      <a:prstClr val="black"/>
                    </a:solidFill>
                    <a:latin typeface="+mn-ea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ja-JP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altLang="ja-JP" dirty="0">
                    <a:solidFill>
                      <a:prstClr val="black"/>
                    </a:solidFill>
                    <a:latin typeface="+mn-ea"/>
                  </a:rPr>
                  <a:t>) </a:t>
                </a:r>
                <a:r>
                  <a:rPr lang="ja-JP" altLang="en-US" dirty="0">
                    <a:solidFill>
                      <a:prstClr val="black"/>
                    </a:solidFill>
                    <a:latin typeface="+mn-ea"/>
                  </a:rPr>
                  <a:t>の</a:t>
                </a:r>
                <a:r>
                  <a:rPr lang="ja-JP" altLang="en-US">
                    <a:solidFill>
                      <a:prstClr val="black"/>
                    </a:solidFill>
                    <a:latin typeface="+mn-ea"/>
                  </a:rPr>
                  <a:t>拡大グラフ</a:t>
                </a:r>
                <a:endParaRPr lang="en-US" altLang="ja-JP" dirty="0">
                  <a:solidFill>
                    <a:prstClr val="black"/>
                  </a:solidFill>
                  <a:latin typeface="+mn-ea"/>
                </a:endParaRPr>
              </a:p>
              <a:p>
                <a:pPr marL="0" lvl="0" indent="0">
                  <a:lnSpc>
                    <a:spcPct val="100000"/>
                  </a:lnSpc>
                  <a:spcBef>
                    <a:spcPts val="0"/>
                  </a:spcBef>
                  <a:buNone/>
                  <a:defRPr/>
                </a:pPr>
                <a:endParaRPr lang="en-US" altLang="ja-JP" sz="800" dirty="0">
                  <a:solidFill>
                    <a:prstClr val="black"/>
                  </a:solidFill>
                  <a:latin typeface="+mn-ea"/>
                </a:endParaRPr>
              </a:p>
              <a:p>
                <a:pPr marL="0" lvl="0" indent="0">
                  <a:lnSpc>
                    <a:spcPct val="100000"/>
                  </a:lnSpc>
                  <a:spcBef>
                    <a:spcPts val="0"/>
                  </a:spcBef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b="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ja-JP" b="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ja-JP" b="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⊉ </m:t>
                      </m:r>
                      <m:sSub>
                        <m:sSubPr>
                          <m:ctrlPr>
                            <a:rPr lang="en-US" altLang="ja-JP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ja-JP" b="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altLang="ja-JP" b="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⇒ </m:t>
                      </m:r>
                      <m:sSub>
                        <m:sSubPr>
                          <m:ctrlPr>
                            <a:rPr lang="en-US" altLang="ja-JP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b="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ja-JP" b="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ja-JP" b="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⊉ </m:t>
                      </m:r>
                      <m:sSup>
                        <m:sSupPr>
                          <m:ctrlPr>
                            <a:rPr lang="en-US" altLang="ja-JP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ja-JP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altLang="ja-JP" b="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ja-JP" b="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, </m:t>
                      </m:r>
                      <m:sSup>
                        <m:sSupPr>
                          <m:ctrlPr>
                            <a:rPr lang="en-US" altLang="ja-JP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ja-JP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altLang="ja-JP" b="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ja-JP" b="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⊇</m:t>
                      </m:r>
                      <m:r>
                        <a:rPr lang="en-US" altLang="ja-JP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lang="en-US" altLang="ja-JP" dirty="0">
                  <a:solidFill>
                    <a:prstClr val="black"/>
                  </a:solidFill>
                  <a:latin typeface="+mn-ea"/>
                </a:endParaRPr>
              </a:p>
              <a:p>
                <a:pPr marL="0" lvl="0" indent="0">
                  <a:lnSpc>
                    <a:spcPct val="100000"/>
                  </a:lnSpc>
                  <a:spcBef>
                    <a:spcPts val="0"/>
                  </a:spcBef>
                  <a:buNone/>
                  <a:defRPr/>
                </a:pPr>
                <a:endParaRPr lang="en-US" altLang="ja-JP" sz="800" dirty="0">
                  <a:solidFill>
                    <a:prstClr val="black"/>
                  </a:solidFill>
                  <a:latin typeface="+mn-ea"/>
                </a:endParaRPr>
              </a:p>
              <a:p>
                <a:pPr marL="0" lvl="0" indent="0">
                  <a:lnSpc>
                    <a:spcPct val="100000"/>
                  </a:lnSpc>
                  <a:spcBef>
                    <a:spcPts val="0"/>
                  </a:spcBef>
                  <a:buNone/>
                  <a:defRPr/>
                </a:pPr>
                <a:r>
                  <a:rPr lang="ja-JP" altLang="en-US">
                    <a:solidFill>
                      <a:prstClr val="black"/>
                    </a:solidFill>
                    <a:latin typeface="+mn-ea"/>
                  </a:rPr>
                  <a:t>含むグラフが含まない側に移る方向性</a:t>
                </a:r>
                <a:r>
                  <a:rPr lang="ja-JP" altLang="en-US" dirty="0">
                    <a:solidFill>
                      <a:prstClr val="black"/>
                    </a:solidFill>
                    <a:latin typeface="+mn-ea"/>
                  </a:rPr>
                  <a:t>しかない</a:t>
                </a:r>
                <a:endParaRPr lang="en-US" altLang="ja-JP" dirty="0">
                  <a:solidFill>
                    <a:prstClr val="black"/>
                  </a:solidFill>
                  <a:latin typeface="+mn-ea"/>
                </a:endParaRPr>
              </a:p>
              <a:p>
                <a:pPr marL="0" indent="0">
                  <a:buNone/>
                </a:pPr>
                <a:endParaRPr lang="en-US" altLang="ja-JP" dirty="0"/>
              </a:p>
            </p:txBody>
          </p:sp>
        </mc:Choice>
        <mc:Fallback xmlns="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D1B43F57-6DA9-6342-BCBD-13A0DA7F166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286" t="-84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00E2708E-3FCF-E640-AD1B-6952C3B6C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C63BB-9CD7-C045-8BD3-368CA4D60FD7}" type="slidenum">
              <a:rPr kumimoji="1" lang="ja-JP" altLang="en-US" smtClean="0"/>
              <a:t>27</a:t>
            </a:fld>
            <a:endParaRPr kumimoji="1" lang="ja-JP" altLang="en-US"/>
          </a:p>
        </p:txBody>
      </p:sp>
      <p:grpSp>
        <p:nvGrpSpPr>
          <p:cNvPr id="32" name="グループ化 31">
            <a:extLst>
              <a:ext uri="{FF2B5EF4-FFF2-40B4-BE49-F238E27FC236}">
                <a16:creationId xmlns:a16="http://schemas.microsoft.com/office/drawing/2014/main" id="{FD31745E-757A-FB4A-BF42-88449DED71B5}"/>
              </a:ext>
            </a:extLst>
          </p:cNvPr>
          <p:cNvGrpSpPr/>
          <p:nvPr/>
        </p:nvGrpSpPr>
        <p:grpSpPr>
          <a:xfrm>
            <a:off x="2499517" y="3146797"/>
            <a:ext cx="4144966" cy="1830414"/>
            <a:chOff x="2474472" y="3476997"/>
            <a:chExt cx="4144966" cy="1830414"/>
          </a:xfrm>
        </p:grpSpPr>
        <p:pic>
          <p:nvPicPr>
            <p:cNvPr id="25" name="図 24">
              <a:extLst>
                <a:ext uri="{FF2B5EF4-FFF2-40B4-BE49-F238E27FC236}">
                  <a16:creationId xmlns:a16="http://schemas.microsoft.com/office/drawing/2014/main" id="{C1AA4C1C-BB5B-884B-A7E2-74841DC17D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97666" y="3512757"/>
              <a:ext cx="520700" cy="266700"/>
            </a:xfrm>
            <a:prstGeom prst="rect">
              <a:avLst/>
            </a:prstGeom>
          </p:spPr>
        </p:pic>
        <p:grpSp>
          <p:nvGrpSpPr>
            <p:cNvPr id="31" name="グループ化 30">
              <a:extLst>
                <a:ext uri="{FF2B5EF4-FFF2-40B4-BE49-F238E27FC236}">
                  <a16:creationId xmlns:a16="http://schemas.microsoft.com/office/drawing/2014/main" id="{C33053A3-3584-3F45-9F72-44F93E3244AB}"/>
                </a:ext>
              </a:extLst>
            </p:cNvPr>
            <p:cNvGrpSpPr/>
            <p:nvPr/>
          </p:nvGrpSpPr>
          <p:grpSpPr>
            <a:xfrm>
              <a:off x="2474472" y="3476997"/>
              <a:ext cx="4144966" cy="1830414"/>
              <a:chOff x="2474472" y="3476997"/>
              <a:chExt cx="4144966" cy="1830414"/>
            </a:xfrm>
          </p:grpSpPr>
          <p:grpSp>
            <p:nvGrpSpPr>
              <p:cNvPr id="5" name="グループ化 4">
                <a:extLst>
                  <a:ext uri="{FF2B5EF4-FFF2-40B4-BE49-F238E27FC236}">
                    <a16:creationId xmlns:a16="http://schemas.microsoft.com/office/drawing/2014/main" id="{7D9DD5AB-06DE-1A48-A592-3C73A6A94321}"/>
                  </a:ext>
                </a:extLst>
              </p:cNvPr>
              <p:cNvGrpSpPr/>
              <p:nvPr/>
            </p:nvGrpSpPr>
            <p:grpSpPr>
              <a:xfrm>
                <a:off x="2474472" y="3476997"/>
                <a:ext cx="4144966" cy="1051260"/>
                <a:chOff x="711500" y="4211457"/>
                <a:chExt cx="3955470" cy="1102203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" name="テキスト ボックス 5">
                      <a:extLst>
                        <a:ext uri="{FF2B5EF4-FFF2-40B4-BE49-F238E27FC236}">
                          <a16:creationId xmlns:a16="http://schemas.microsoft.com/office/drawing/2014/main" id="{64FDFC61-E2F4-A540-87AC-48179A37356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11500" y="4665588"/>
                      <a:ext cx="520778" cy="451766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kumimoji="1" lang="en-US" sz="22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kumimoji="1" lang="en-US" sz="2200" b="0" i="0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charset="0"/>
                                    <a:cs typeface="+mn-cs"/>
                                  </a:rPr>
                                  <m:t>G</m:t>
                                </m:r>
                              </m:e>
                              <m:sub>
                                <m:r>
                                  <a:rPr kumimoji="1" lang="en-US" sz="2200" b="0" i="0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charset="0"/>
                                    <a:cs typeface="+mn-cs"/>
                                  </a:rPr>
                                  <m:t>1</m:t>
                                </m:r>
                              </m:sub>
                            </m:sSub>
                          </m:oMath>
                        </m:oMathPara>
                      </a14:m>
                      <a:endParaRPr kumimoji="1" lang="en-GB" sz="2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anose="020F0502020204030204"/>
                        <a:cs typeface="+mn-cs"/>
                      </a:endParaRPr>
                    </a:p>
                  </p:txBody>
                </p:sp>
              </mc:Choice>
              <mc:Fallback xmlns="">
                <p:sp>
                  <p:nvSpPr>
                    <p:cNvPr id="6" name="テキスト ボックス 5">
                      <a:extLst>
                        <a:ext uri="{FF2B5EF4-FFF2-40B4-BE49-F238E27FC236}">
                          <a16:creationId xmlns:a16="http://schemas.microsoft.com/office/drawing/2014/main" id="{64FDFC61-E2F4-A540-87AC-48179A37356C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11500" y="4665588"/>
                      <a:ext cx="520778" cy="451766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ja-JP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" name="テキスト ボックス 6">
                      <a:extLst>
                        <a:ext uri="{FF2B5EF4-FFF2-40B4-BE49-F238E27FC236}">
                          <a16:creationId xmlns:a16="http://schemas.microsoft.com/office/drawing/2014/main" id="{65031E2E-AAC4-1E42-91BC-9837270B3CE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987823" y="4665588"/>
                      <a:ext cx="527018" cy="451766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kumimoji="1" lang="en-US" sz="22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kumimoji="1" lang="en-US" sz="2200" b="0" i="0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charset="0"/>
                                    <a:cs typeface="+mn-cs"/>
                                  </a:rPr>
                                  <m:t>G</m:t>
                                </m:r>
                              </m:e>
                              <m:sub>
                                <m:r>
                                  <a:rPr kumimoji="1" lang="en-US" sz="2200" b="0" i="0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charset="0"/>
                                    <a:cs typeface="+mn-cs"/>
                                  </a:rPr>
                                  <m:t>2</m:t>
                                </m:r>
                              </m:sub>
                            </m:sSub>
                          </m:oMath>
                        </m:oMathPara>
                      </a14:m>
                      <a:endParaRPr kumimoji="1" lang="en-GB" sz="2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anose="020F0502020204030204"/>
                        <a:cs typeface="+mn-cs"/>
                      </a:endParaRPr>
                    </a:p>
                  </p:txBody>
                </p:sp>
              </mc:Choice>
              <mc:Fallback xmlns="">
                <p:sp>
                  <p:nvSpPr>
                    <p:cNvPr id="7" name="テキスト ボックス 6">
                      <a:extLst>
                        <a:ext uri="{FF2B5EF4-FFF2-40B4-BE49-F238E27FC236}">
                          <a16:creationId xmlns:a16="http://schemas.microsoft.com/office/drawing/2014/main" id="{65031E2E-AAC4-1E42-91BC-9837270B3CE8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987823" y="4665588"/>
                      <a:ext cx="527018" cy="451766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ja-JP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" name="テキスト ボックス 7">
                      <a:extLst>
                        <a:ext uri="{FF2B5EF4-FFF2-40B4-BE49-F238E27FC236}">
                          <a16:creationId xmlns:a16="http://schemas.microsoft.com/office/drawing/2014/main" id="{3290EA5B-6D95-144E-BD3D-DBFD8FE4299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276678" y="4665588"/>
                      <a:ext cx="527018" cy="451766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kumimoji="1" lang="en-US" sz="22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kumimoji="1" lang="en-US" sz="2200" b="0" i="0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charset="0"/>
                                    <a:cs typeface="+mn-cs"/>
                                  </a:rPr>
                                  <m:t>G</m:t>
                                </m:r>
                              </m:e>
                              <m:sub>
                                <m:r>
                                  <a:rPr kumimoji="1" lang="en-US" sz="2200" b="0" i="0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charset="0"/>
                                    <a:cs typeface="+mn-cs"/>
                                  </a:rPr>
                                  <m:t>3</m:t>
                                </m:r>
                              </m:sub>
                            </m:sSub>
                          </m:oMath>
                        </m:oMathPara>
                      </a14:m>
                      <a:endParaRPr kumimoji="1" lang="en-GB" sz="2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anose="020F0502020204030204"/>
                        <a:cs typeface="+mn-cs"/>
                      </a:endParaRPr>
                    </a:p>
                  </p:txBody>
                </p:sp>
              </mc:Choice>
              <mc:Fallback xmlns="">
                <p:sp>
                  <p:nvSpPr>
                    <p:cNvPr id="8" name="テキスト ボックス 7">
                      <a:extLst>
                        <a:ext uri="{FF2B5EF4-FFF2-40B4-BE49-F238E27FC236}">
                          <a16:creationId xmlns:a16="http://schemas.microsoft.com/office/drawing/2014/main" id="{3290EA5B-6D95-144E-BD3D-DBFD8FE4299D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276678" y="4665588"/>
                      <a:ext cx="527018" cy="451766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ja-JP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" name="テキスト ボックス 8">
                      <a:extLst>
                        <a:ext uri="{FF2B5EF4-FFF2-40B4-BE49-F238E27FC236}">
                          <a16:creationId xmlns:a16="http://schemas.microsoft.com/office/drawing/2014/main" id="{2863898E-2ECD-4743-8FFF-BA32E2AE555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856480" y="4665588"/>
                      <a:ext cx="527018" cy="451766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kumimoji="1" lang="en-US" sz="22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kumimoji="1" lang="en-US" sz="2200" b="0" i="0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charset="0"/>
                                    <a:cs typeface="+mn-cs"/>
                                  </a:rPr>
                                  <m:t>G</m:t>
                                </m:r>
                              </m:e>
                              <m:sub>
                                <m:r>
                                  <a:rPr kumimoji="1" lang="en-US" sz="2200" b="0" i="0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charset="0"/>
                                    <a:cs typeface="+mn-cs"/>
                                  </a:rPr>
                                  <m:t>4</m:t>
                                </m:r>
                              </m:sub>
                            </m:sSub>
                          </m:oMath>
                        </m:oMathPara>
                      </a14:m>
                      <a:endParaRPr kumimoji="1" lang="en-GB" sz="2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anose="020F0502020204030204"/>
                        <a:cs typeface="+mn-cs"/>
                      </a:endParaRPr>
                    </a:p>
                  </p:txBody>
                </p:sp>
              </mc:Choice>
              <mc:Fallback xmlns="">
                <p:sp>
                  <p:nvSpPr>
                    <p:cNvPr id="9" name="テキスト ボックス 8">
                      <a:extLst>
                        <a:ext uri="{FF2B5EF4-FFF2-40B4-BE49-F238E27FC236}">
                          <a16:creationId xmlns:a16="http://schemas.microsoft.com/office/drawing/2014/main" id="{2863898E-2ECD-4743-8FFF-BA32E2AE555D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856480" y="4665588"/>
                      <a:ext cx="527018" cy="451766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ja-JP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" name="テキスト ボックス 9">
                      <a:extLst>
                        <a:ext uri="{FF2B5EF4-FFF2-40B4-BE49-F238E27FC236}">
                          <a16:creationId xmlns:a16="http://schemas.microsoft.com/office/drawing/2014/main" id="{1CC0243E-87FC-8E4C-AE92-8671E2BD886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563888" y="4665588"/>
                      <a:ext cx="527018" cy="451766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kumimoji="1" lang="en-US" sz="22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kumimoji="1" lang="en-US" sz="2200" b="0" i="0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charset="0"/>
                                    <a:cs typeface="+mn-cs"/>
                                  </a:rPr>
                                  <m:t>G</m:t>
                                </m:r>
                              </m:e>
                              <m:sub>
                                <m:r>
                                  <a:rPr kumimoji="1" lang="en-US" sz="2200" b="0" i="0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charset="0"/>
                                    <a:cs typeface="+mn-cs"/>
                                  </a:rPr>
                                  <m:t>5</m:t>
                                </m:r>
                              </m:sub>
                            </m:sSub>
                          </m:oMath>
                        </m:oMathPara>
                      </a14:m>
                      <a:endParaRPr kumimoji="1" lang="en-GB" sz="2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anose="020F0502020204030204"/>
                        <a:cs typeface="+mn-cs"/>
                      </a:endParaRPr>
                    </a:p>
                  </p:txBody>
                </p:sp>
              </mc:Choice>
              <mc:Fallback xmlns="">
                <p:sp>
                  <p:nvSpPr>
                    <p:cNvPr id="10" name="テキスト ボックス 9">
                      <a:extLst>
                        <a:ext uri="{FF2B5EF4-FFF2-40B4-BE49-F238E27FC236}">
                          <a16:creationId xmlns:a16="http://schemas.microsoft.com/office/drawing/2014/main" id="{1CC0243E-87FC-8E4C-AE92-8671E2BD886E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563888" y="4665588"/>
                      <a:ext cx="527018" cy="451766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ja-JP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1" name="テキスト ボックス 10">
                      <a:extLst>
                        <a:ext uri="{FF2B5EF4-FFF2-40B4-BE49-F238E27FC236}">
                          <a16:creationId xmlns:a16="http://schemas.microsoft.com/office/drawing/2014/main" id="{4618D238-A67F-7C40-88CB-6DE0E9E4D93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139952" y="4665588"/>
                      <a:ext cx="527018" cy="451766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kumimoji="1" lang="en-US" sz="22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kumimoji="1" lang="en-US" sz="2200" b="0" i="0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charset="0"/>
                                    <a:cs typeface="+mn-cs"/>
                                  </a:rPr>
                                  <m:t>G</m:t>
                                </m:r>
                              </m:e>
                              <m:sub>
                                <m:r>
                                  <a:rPr kumimoji="1" lang="en-US" sz="2200" b="0" i="0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charset="0"/>
                                    <a:cs typeface="+mn-cs"/>
                                  </a:rPr>
                                  <m:t>6</m:t>
                                </m:r>
                              </m:sub>
                            </m:sSub>
                          </m:oMath>
                        </m:oMathPara>
                      </a14:m>
                      <a:endParaRPr kumimoji="1" lang="en-GB" sz="2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anose="020F0502020204030204"/>
                        <a:cs typeface="+mn-cs"/>
                      </a:endParaRPr>
                    </a:p>
                  </p:txBody>
                </p:sp>
              </mc:Choice>
              <mc:Fallback xmlns="">
                <p:sp>
                  <p:nvSpPr>
                    <p:cNvPr id="11" name="テキスト ボックス 10">
                      <a:extLst>
                        <a:ext uri="{FF2B5EF4-FFF2-40B4-BE49-F238E27FC236}">
                          <a16:creationId xmlns:a16="http://schemas.microsoft.com/office/drawing/2014/main" id="{4618D238-A67F-7C40-88CB-6DE0E9E4D93D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139952" y="4665588"/>
                      <a:ext cx="527018" cy="451766"/>
                    </a:xfrm>
                    <a:prstGeom prst="rect">
                      <a:avLst/>
                    </a:prstGeom>
                    <a:blipFill>
                      <a:blip r:embed="rId10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ja-JP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12" name="直線コネクタ 11">
                  <a:extLst>
                    <a:ext uri="{FF2B5EF4-FFF2-40B4-BE49-F238E27FC236}">
                      <a16:creationId xmlns:a16="http://schemas.microsoft.com/office/drawing/2014/main" id="{1890DA29-E30B-4F4A-984C-6E1B696B7D8C}"/>
                    </a:ext>
                  </a:extLst>
                </p:cNvPr>
                <p:cNvCxnSpPr/>
                <p:nvPr/>
              </p:nvCxnSpPr>
              <p:spPr bwMode="auto">
                <a:xfrm>
                  <a:off x="2699792" y="4521572"/>
                  <a:ext cx="0" cy="792088"/>
                </a:xfrm>
                <a:prstGeom prst="line">
                  <a:avLst/>
                </a:prstGeom>
                <a:solidFill>
                  <a:schemeClr val="accent1"/>
                </a:solidFill>
                <a:ln w="381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sp>
              <p:nvSpPr>
                <p:cNvPr id="14" name="テキスト ボックス 13">
                  <a:extLst>
                    <a:ext uri="{FF2B5EF4-FFF2-40B4-BE49-F238E27FC236}">
                      <a16:creationId xmlns:a16="http://schemas.microsoft.com/office/drawing/2014/main" id="{1F2867B1-381C-304E-A6BE-3F10D3F29D9E}"/>
                    </a:ext>
                  </a:extLst>
                </p:cNvPr>
                <p:cNvSpPr txBox="1"/>
                <p:nvPr/>
              </p:nvSpPr>
              <p:spPr>
                <a:xfrm>
                  <a:off x="1318808" y="4211457"/>
                  <a:ext cx="969666" cy="38722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ja-JP" altLang="en-US">
                      <a:latin typeface="Calibri" panose="020F0502020204030204"/>
                      <a:ea typeface="ＭＳ Ｐゴシック" panose="020B0600070205080204" pitchFamily="34" charset="-128"/>
                    </a:rPr>
                    <a:t>含む</a:t>
                  </a:r>
                  <a:r>
                    <a:rPr kumimoji="1" lang="ja-JP" altLang="en-US" i="0" u="none" strike="noStrike" kern="1200" cap="none" spc="0" normalizeH="0" baseline="0" noProof="0" dirty="0">
                      <a:ln>
                        <a:noFill/>
                      </a:ln>
                      <a:effectLst/>
                      <a:uLnTx/>
                      <a:uFillTx/>
                      <a:latin typeface="Calibri" panose="020F0502020204030204"/>
                      <a:ea typeface="ＭＳ Ｐゴシック" panose="020B0600070205080204" pitchFamily="34" charset="-128"/>
                      <a:cs typeface="+mn-cs"/>
                    </a:rPr>
                    <a:t>　←</a:t>
                  </a:r>
                  <a:endParaRPr kumimoji="1" lang="en-GB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alibri" panose="020F0502020204030204"/>
                    <a:cs typeface="+mn-cs"/>
                  </a:endParaRPr>
                </a:p>
              </p:txBody>
            </p:sp>
            <p:sp>
              <p:nvSpPr>
                <p:cNvPr id="15" name="テキスト ボックス 14">
                  <a:extLst>
                    <a:ext uri="{FF2B5EF4-FFF2-40B4-BE49-F238E27FC236}">
                      <a16:creationId xmlns:a16="http://schemas.microsoft.com/office/drawing/2014/main" id="{3729AD70-1BA9-CD4E-A10D-FFE531D137A7}"/>
                    </a:ext>
                  </a:extLst>
                </p:cNvPr>
                <p:cNvSpPr txBox="1"/>
                <p:nvPr/>
              </p:nvSpPr>
              <p:spPr>
                <a:xfrm>
                  <a:off x="3040325" y="4211457"/>
                  <a:ext cx="1496763" cy="38722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ja-JP" altLang="en-US" b="0" i="0" u="none" strike="noStrike" kern="1200" cap="none" spc="0" normalizeH="0" baseline="0" noProof="0" dirty="0">
                      <a:ln>
                        <a:noFill/>
                      </a:ln>
                      <a:effectLst/>
                      <a:uLnTx/>
                      <a:uFillTx/>
                      <a:latin typeface="Calibri" panose="020F0502020204030204"/>
                      <a:ea typeface="ＭＳ Ｐゴシック" panose="020B0600070205080204" pitchFamily="34" charset="-128"/>
                      <a:cs typeface="+mn-cs"/>
                    </a:rPr>
                    <a:t>  →</a:t>
                  </a:r>
                  <a:r>
                    <a:rPr kumimoji="1" lang="ja-JP" altLang="en-US" b="0" i="0" u="none" strike="noStrike" kern="1200" cap="none" spc="0" normalizeH="0" baseline="0" noProof="0">
                      <a:ln>
                        <a:noFill/>
                      </a:ln>
                      <a:effectLst/>
                      <a:uLnTx/>
                      <a:uFillTx/>
                      <a:latin typeface="Calibri" panose="020F0502020204030204"/>
                      <a:ea typeface="ＭＳ Ｐゴシック" panose="020B0600070205080204" pitchFamily="34" charset="-128"/>
                      <a:cs typeface="+mn-cs"/>
                    </a:rPr>
                    <a:t>　</a:t>
                  </a:r>
                  <a:r>
                    <a:rPr kumimoji="1" lang="ja-JP" altLang="en-US">
                      <a:latin typeface="Calibri" panose="020F0502020204030204"/>
                      <a:ea typeface="ＭＳ Ｐゴシック" panose="020B0600070205080204" pitchFamily="34" charset="-128"/>
                    </a:rPr>
                    <a:t>含まない</a:t>
                  </a:r>
                  <a:endParaRPr kumimoji="1" lang="en-GB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alibri" panose="020F0502020204030204"/>
                    <a:cs typeface="+mn-cs"/>
                  </a:endParaRPr>
                </a:p>
              </p:txBody>
            </p:sp>
          </p:grpSp>
          <p:sp>
            <p:nvSpPr>
              <p:cNvPr id="22" name="U ターン矢印 21">
                <a:extLst>
                  <a:ext uri="{FF2B5EF4-FFF2-40B4-BE49-F238E27FC236}">
                    <a16:creationId xmlns:a16="http://schemas.microsoft.com/office/drawing/2014/main" id="{54E1803B-8AF4-784D-9639-20C3ABC9DA9C}"/>
                  </a:ext>
                </a:extLst>
              </p:cNvPr>
              <p:cNvSpPr/>
              <p:nvPr/>
            </p:nvSpPr>
            <p:spPr>
              <a:xfrm rot="10800000" flipH="1">
                <a:off x="3916115" y="4575710"/>
                <a:ext cx="1283801" cy="369332"/>
              </a:xfrm>
              <a:prstGeom prst="uturnArrow">
                <a:avLst>
                  <a:gd name="adj1" fmla="val 12973"/>
                  <a:gd name="adj2" fmla="val 25000"/>
                  <a:gd name="adj3" fmla="val 42764"/>
                  <a:gd name="adj4" fmla="val 57236"/>
                  <a:gd name="adj5" fmla="val 100000"/>
                </a:avLst>
              </a:prstGeom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pic>
            <p:nvPicPr>
              <p:cNvPr id="29" name="図 28">
                <a:extLst>
                  <a:ext uri="{FF2B5EF4-FFF2-40B4-BE49-F238E27FC236}">
                    <a16:creationId xmlns:a16="http://schemas.microsoft.com/office/drawing/2014/main" id="{1BAEFE87-3EAC-924A-B0BC-0BD069642D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 flipV="1">
                <a:off x="3862503" y="5052046"/>
                <a:ext cx="716267" cy="255365"/>
              </a:xfrm>
              <a:prstGeom prst="rect">
                <a:avLst/>
              </a:prstGeom>
            </p:spPr>
          </p:pic>
          <p:pic>
            <p:nvPicPr>
              <p:cNvPr id="30" name="図 29">
                <a:extLst>
                  <a:ext uri="{FF2B5EF4-FFF2-40B4-BE49-F238E27FC236}">
                    <a16:creationId xmlns:a16="http://schemas.microsoft.com/office/drawing/2014/main" id="{0DDFB43D-6B97-874D-977A-3B0A8C60D6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 flipV="1">
                <a:off x="4578770" y="5109746"/>
                <a:ext cx="804292" cy="197665"/>
              </a:xfrm>
              <a:prstGeom prst="rect">
                <a:avLst/>
              </a:prstGeom>
            </p:spPr>
          </p:pic>
        </p:grpSp>
      </p:grp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118E4676-E5D6-9C45-8306-A44041ECB39C}"/>
              </a:ext>
            </a:extLst>
          </p:cNvPr>
          <p:cNvSpPr txBox="1"/>
          <p:nvPr/>
        </p:nvSpPr>
        <p:spPr>
          <a:xfrm>
            <a:off x="643520" y="5465367"/>
            <a:ext cx="787908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任意のグラフの組み合わせを含まない側へ移したときの</a:t>
            </a:r>
            <a:endParaRPr kumimoji="1" lang="en-US" altLang="ja-JP" sz="2400" dirty="0"/>
          </a:p>
          <a:p>
            <a:r>
              <a:rPr kumimoji="1" lang="ja-JP" altLang="en-US" sz="2400"/>
              <a:t>不純度を全て計算すれば下限値が求まる</a:t>
            </a:r>
            <a:endParaRPr kumimoji="1" lang="en-US" altLang="ja-JP" sz="2400" dirty="0"/>
          </a:p>
        </p:txBody>
      </p:sp>
    </p:spTree>
    <p:extLst>
      <p:ext uri="{BB962C8B-B14F-4D97-AF65-F5344CB8AC3E}">
        <p14:creationId xmlns:p14="http://schemas.microsoft.com/office/powerpoint/2010/main" val="1637717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4"/>
    </mc:Choice>
    <mc:Fallback xmlns="">
      <p:transition spd="slow" advTm="64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A32ED33-B55B-5343-AEAC-7DB65359D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下限値の計算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00E2708E-3FCF-E640-AD1B-6952C3B6C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C63BB-9CD7-C045-8BD3-368CA4D60FD7}" type="slidenum">
              <a:rPr kumimoji="1" lang="ja-JP" altLang="en-US" smtClean="0"/>
              <a:t>28</a:t>
            </a:fld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7AC0F746-016B-F742-91C6-B5BD0FB5E198}"/>
                  </a:ext>
                </a:extLst>
              </p:cNvPr>
              <p:cNvSpPr txBox="1"/>
              <p:nvPr/>
            </p:nvSpPr>
            <p:spPr>
              <a:xfrm>
                <a:off x="252663" y="1937124"/>
                <a:ext cx="8681864" cy="10636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2400" b="0" dirty="0"/>
                  <a:t> </a:t>
                </a:r>
                <a14:m>
                  <m:oMath xmlns:m="http://schemas.openxmlformats.org/officeDocument/2006/math">
                    <m:r>
                      <a:rPr kumimoji="1" lang="en-US" altLang="ja-JP" sz="2400" b="0" i="1" smtClean="0">
                        <a:latin typeface="Cambria Math" panose="02040503050406030204" pitchFamily="18" charset="0"/>
                      </a:rPr>
                      <m:t>𝑇𝑆𝑆</m:t>
                    </m:r>
                    <m:d>
                      <m:dPr>
                        <m:ctrlPr>
                          <a:rPr kumimoji="1" lang="en-US" altLang="ja-JP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ja-JP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2400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kumimoji="1" lang="en-US" altLang="ja-JP" sz="2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d>
                          <m:dPr>
                            <m:ctrlPr>
                              <a:rPr kumimoji="1" lang="en-US" altLang="ja-JP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ja-JP" sz="2400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  <m:r>
                              <a:rPr kumimoji="1" lang="en-US" altLang="ja-JP" sz="24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</m:d>
                      </m:e>
                    </m:d>
                    <m:r>
                      <a:rPr kumimoji="1" lang="en-US" altLang="ja-JP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kumimoji="1" lang="en-US" altLang="ja-JP" sz="2400" b="0" i="1" smtClean="0">
                        <a:latin typeface="Cambria Math" panose="02040503050406030204" pitchFamily="18" charset="0"/>
                      </a:rPr>
                      <m:t>𝑇𝑆𝑆</m:t>
                    </m:r>
                    <m:d>
                      <m:dPr>
                        <m:ctrlPr>
                          <a:rPr kumimoji="1" lang="en-US" altLang="ja-JP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ja-JP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2400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kumimoji="1" lang="en-US" altLang="ja-JP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kumimoji="1" lang="en-US" altLang="ja-JP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ja-JP" sz="2400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</m:d>
                      </m:e>
                    </m:d>
                  </m:oMath>
                </a14:m>
                <a:endParaRPr kumimoji="1" lang="en-US" altLang="ja-JP" sz="2400" b="0" i="1" dirty="0">
                  <a:latin typeface="Cambria Math" panose="02040503050406030204" pitchFamily="18" charset="0"/>
                </a:endParaRPr>
              </a:p>
              <a:p>
                <a:endParaRPr kumimoji="1" lang="en-US" altLang="ja-JP" sz="800" b="0" i="1" dirty="0">
                  <a:latin typeface="Cambria Math" panose="02040503050406030204" pitchFamily="18" charset="0"/>
                </a:endParaRPr>
              </a:p>
              <a:p>
                <a:r>
                  <a:rPr kumimoji="1" lang="en-US" altLang="ja-JP" sz="2400" b="0" dirty="0"/>
                  <a:t>                    </a:t>
                </a:r>
                <a14:m>
                  <m:oMath xmlns:m="http://schemas.openxmlformats.org/officeDocument/2006/math">
                    <m:r>
                      <a:rPr kumimoji="1" lang="en-US" altLang="ja-JP" sz="2400" b="0" i="1" smtClean="0">
                        <a:latin typeface="Cambria Math" panose="02040503050406030204" pitchFamily="18" charset="0"/>
                      </a:rPr>
                      <m:t>≥</m:t>
                    </m:r>
                    <m:func>
                      <m:funcPr>
                        <m:ctrlPr>
                          <a:rPr kumimoji="1" lang="en-US" altLang="ja-JP" sz="2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kumimoji="1" lang="en-US" altLang="ja-JP" sz="2400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kumimoji="1" lang="en-US" altLang="ja-JP" sz="2400" b="0" i="0" smtClean="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kumimoji="1" lang="en-US" altLang="ja-JP" sz="24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kumimoji="1" lang="en-US" altLang="ja-JP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∘,</m:t>
                            </m:r>
                            <m:r>
                              <a:rPr kumimoji="1" lang="en-US" altLang="ja-JP" sz="2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kumimoji="1" lang="en-US" altLang="ja-JP" sz="24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lim>
                        </m:limLow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kumimoji="1" lang="en-US" altLang="ja-JP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ja-JP" sz="2400" b="0" i="1" smtClean="0">
                                <a:latin typeface="Cambria Math" panose="02040503050406030204" pitchFamily="18" charset="0"/>
                              </a:rPr>
                              <m:t>𝑇𝑆𝑆</m:t>
                            </m:r>
                            <m:d>
                              <m:dPr>
                                <m:ctrlPr>
                                  <a:rPr kumimoji="1" lang="en-US" altLang="ja-JP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kumimoji="1" lang="en-US" altLang="ja-JP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ja-JP" sz="2400" b="0" i="1" smtClean="0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e>
                                  <m:sub>
                                    <m:r>
                                      <a:rPr kumimoji="1" lang="en-US" altLang="ja-JP" sz="24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kumimoji="1" lang="en-US" altLang="ja-JP" sz="2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kumimoji="1" lang="en-US" altLang="ja-JP" sz="2400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r>
                                  <a:rPr kumimoji="1" lang="en-US" altLang="ja-JP" sz="2400" b="0" i="1" smtClean="0">
                                    <a:latin typeface="Cambria Math" panose="02040503050406030204" pitchFamily="18" charset="0"/>
                                  </a:rPr>
                                  <m:t>) ∖ </m:t>
                                </m:r>
                                <m:sSub>
                                  <m:sSubPr>
                                    <m:ctrlPr>
                                      <a:rPr kumimoji="1" lang="en-US" altLang="ja-JP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ja-JP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d>
                                      <m:dPr>
                                        <m:ctrlPr>
                                          <a:rPr kumimoji="1" lang="en-US" altLang="ja-JP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kumimoji="1" lang="en-US" altLang="ja-JP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∘,</m:t>
                                        </m:r>
                                        <m:r>
                                          <a:rPr kumimoji="1" lang="en-US" altLang="ja-JP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</m:d>
                                  </m:sub>
                                </m:sSub>
                              </m:e>
                            </m:d>
                            <m:r>
                              <a:rPr kumimoji="1" lang="en-US" altLang="ja-JP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kumimoji="1" lang="en-US" altLang="ja-JP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𝑇𝑆𝑆</m:t>
                            </m:r>
                            <m:r>
                              <a:rPr kumimoji="1" lang="en-US" altLang="ja-JP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kumimoji="1" lang="en-US" altLang="ja-JP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ja-JP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kumimoji="1" lang="en-US" altLang="ja-JP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kumimoji="1" lang="en-US" altLang="ja-JP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kumimoji="1" lang="en-US" altLang="ja-JP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</m:t>
                            </m:r>
                            <m:r>
                              <a:rPr kumimoji="1" lang="en-US" altLang="ja-JP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)∪ </m:t>
                            </m:r>
                            <m:sSub>
                              <m:sSubPr>
                                <m:ctrlPr>
                                  <a:rPr kumimoji="1" lang="en-US" altLang="ja-JP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ja-JP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kumimoji="1" lang="en-US" altLang="ja-JP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(∘,</m:t>
                                </m:r>
                                <m:r>
                                  <a:rPr kumimoji="1" lang="en-US" altLang="ja-JP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kumimoji="1" lang="en-US" altLang="ja-JP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sub>
                            </m:sSub>
                          </m:e>
                        </m:d>
                      </m:e>
                    </m:func>
                  </m:oMath>
                </a14:m>
                <a:r>
                  <a:rPr kumimoji="1" lang="en-US" altLang="ja-JP" sz="2400" i="1" dirty="0"/>
                  <a:t> </a:t>
                </a:r>
                <a:endParaRPr kumimoji="1" lang="ja-JP" altLang="en-US" sz="2400" i="1"/>
              </a:p>
            </p:txBody>
          </p:sp>
        </mc:Choice>
        <mc:Fallback xmlns="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7AC0F746-016B-F742-91C6-B5BD0FB5E1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663" y="1937124"/>
                <a:ext cx="8681864" cy="1063625"/>
              </a:xfrm>
              <a:prstGeom prst="rect">
                <a:avLst/>
              </a:prstGeom>
              <a:blipFill>
                <a:blip r:embed="rId3"/>
                <a:stretch>
                  <a:fillRect b="-476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E42417C4-7278-4C4E-A2AE-2F801A7DDB90}"/>
                  </a:ext>
                </a:extLst>
              </p:cNvPr>
              <p:cNvSpPr txBox="1"/>
              <p:nvPr/>
            </p:nvSpPr>
            <p:spPr>
              <a:xfrm>
                <a:off x="494556" y="3232349"/>
                <a:ext cx="8076250" cy="96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b="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1" lang="en-US" altLang="ja-JP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∘,</m:t>
                        </m:r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kumimoji="1"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kumimoji="1" lang="en-US" altLang="ja-JP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≤,&gt;</m:t>
                        </m:r>
                      </m:e>
                    </m:d>
                    <m:r>
                      <a:rPr kumimoji="1" lang="en-US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kumimoji="1"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{2, …, |</m:t>
                    </m:r>
                    <m:sSub>
                      <m:sSubPr>
                        <m:ctrlPr>
                          <a:rPr kumimoji="1" lang="en-US" altLang="ja-JP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kumimoji="1" lang="en-US" altLang="ja-JP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kumimoji="1"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−1|}</m:t>
                    </m:r>
                  </m:oMath>
                </a14:m>
                <a:endParaRPr kumimoji="1" lang="en-US" altLang="ja-JP" dirty="0"/>
              </a:p>
              <a:p>
                <a:r>
                  <a:rPr kumimoji="1" lang="en-US" altLang="ja-JP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d>
                          <m:dPr>
                            <m:ctrlPr>
                              <a:rPr kumimoji="1" lang="en-US" altLang="ja-JP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ja-JP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≤</m:t>
                            </m:r>
                            <m:r>
                              <a:rPr kumimoji="1" lang="en-US" altLang="ja-JP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kumimoji="1" lang="en-US" altLang="ja-JP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sub>
                    </m:sSub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𝑖𝑠</m:t>
                    </m:r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𝑠𝑒𝑡</m:t>
                    </m:r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𝑜𝑓</m:t>
                    </m:r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𝑝𝑎𝑖𝑟</m:t>
                    </m:r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𝑠𝑒𝑙𝑒𝑐𝑡𝑒𝑑</m:t>
                    </m:r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𝑓𝑟𝑜𝑚</m:t>
                    </m:r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𝑖𝑛</m:t>
                    </m:r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𝑑𝑒𝑠𝑐𝑒𝑛𝑑𝑖𝑛𝑔</m:t>
                    </m:r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𝑜𝑟𝑑𝑒𝑟</m:t>
                    </m:r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𝑜𝑓</m:t>
                    </m:r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kumimoji="1" lang="en-US" altLang="ja-JP" i="1" dirty="0"/>
              </a:p>
              <a:p>
                <a:r>
                  <a:rPr kumimoji="1" lang="en-US" altLang="ja-JP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d>
                          <m:dPr>
                            <m:ctrlPr>
                              <a:rPr kumimoji="1" lang="en-US" altLang="ja-JP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ja-JP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&gt;,</m:t>
                            </m:r>
                            <m:r>
                              <a:rPr kumimoji="1" lang="en-US" altLang="ja-JP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sub>
                    </m:sSub>
                    <m:r>
                      <a:rPr kumimoji="1" lang="en-US" altLang="ja-JP" i="1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ja-JP" i="1">
                        <a:latin typeface="Cambria Math" panose="02040503050406030204" pitchFamily="18" charset="0"/>
                      </a:rPr>
                      <m:t>𝑖𝑠</m:t>
                    </m:r>
                    <m:r>
                      <a:rPr kumimoji="1" lang="en-US" altLang="ja-JP" i="1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ja-JP" i="1">
                        <a:latin typeface="Cambria Math" panose="02040503050406030204" pitchFamily="18" charset="0"/>
                      </a:rPr>
                      <m:t>𝑎</m:t>
                    </m:r>
                    <m:r>
                      <a:rPr kumimoji="1" lang="en-US" altLang="ja-JP" i="1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ja-JP" i="1">
                        <a:latin typeface="Cambria Math" panose="02040503050406030204" pitchFamily="18" charset="0"/>
                      </a:rPr>
                      <m:t>𝑠𝑒𝑡</m:t>
                    </m:r>
                    <m:r>
                      <a:rPr kumimoji="1" lang="en-US" altLang="ja-JP" i="1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ja-JP" i="1">
                        <a:latin typeface="Cambria Math" panose="02040503050406030204" pitchFamily="18" charset="0"/>
                      </a:rPr>
                      <m:t>𝑜𝑓</m:t>
                    </m:r>
                    <m:r>
                      <a:rPr kumimoji="1" lang="en-US" altLang="ja-JP" i="1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ja-JP" i="1">
                        <a:latin typeface="Cambria Math" panose="02040503050406030204" pitchFamily="18" charset="0"/>
                      </a:rPr>
                      <m:t>𝑘</m:t>
                    </m:r>
                    <m:r>
                      <a:rPr kumimoji="1" lang="en-US" altLang="ja-JP" i="1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ja-JP" i="1">
                        <a:latin typeface="Cambria Math" panose="02040503050406030204" pitchFamily="18" charset="0"/>
                      </a:rPr>
                      <m:t>𝑝𝑎𝑖𝑟</m:t>
                    </m:r>
                    <m:r>
                      <a:rPr kumimoji="1" lang="en-US" altLang="ja-JP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kumimoji="1" lang="en-US" altLang="ja-JP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ja-JP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kumimoji="1" lang="en-US" altLang="ja-JP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kumimoji="1" lang="en-US" altLang="ja-JP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kumimoji="1" lang="en-US" altLang="ja-JP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ja-JP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kumimoji="1" lang="en-US" altLang="ja-JP" i="1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ja-JP" i="1">
                        <a:latin typeface="Cambria Math" panose="02040503050406030204" pitchFamily="18" charset="0"/>
                      </a:rPr>
                      <m:t>𝑠𝑒𝑙𝑒𝑐𝑡𝑒𝑑</m:t>
                    </m:r>
                    <m:r>
                      <a:rPr kumimoji="1" lang="en-US" altLang="ja-JP" i="1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ja-JP" i="1">
                        <a:latin typeface="Cambria Math" panose="02040503050406030204" pitchFamily="18" charset="0"/>
                      </a:rPr>
                      <m:t>𝑓𝑟𝑜𝑚</m:t>
                    </m:r>
                    <m:r>
                      <a:rPr kumimoji="1" lang="en-US" altLang="ja-JP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kumimoji="1"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kumimoji="1" lang="en-US" altLang="ja-JP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kumimoji="1" lang="en-US" altLang="ja-JP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ja-JP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kumimoji="1" lang="en-US" altLang="ja-JP" i="1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ja-JP" i="1">
                        <a:latin typeface="Cambria Math" panose="02040503050406030204" pitchFamily="18" charset="0"/>
                      </a:rPr>
                      <m:t>𝑖𝑛</m:t>
                    </m:r>
                    <m:r>
                      <a:rPr kumimoji="1" lang="en-US" altLang="ja-JP" i="1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𝑖𝑛𝑐𝑟𝑒𝑎𝑠𝑖𝑛𝑔</m:t>
                    </m:r>
                    <m:r>
                      <a:rPr kumimoji="1" lang="en-US" altLang="ja-JP" i="1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ja-JP" i="1">
                        <a:latin typeface="Cambria Math" panose="02040503050406030204" pitchFamily="18" charset="0"/>
                      </a:rPr>
                      <m:t>𝑜𝑟𝑑𝑒𝑟</m:t>
                    </m:r>
                    <m:r>
                      <a:rPr kumimoji="1" lang="en-US" altLang="ja-JP" i="1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ja-JP" i="1">
                        <a:latin typeface="Cambria Math" panose="02040503050406030204" pitchFamily="18" charset="0"/>
                      </a:rPr>
                      <m:t>𝑜𝑓</m:t>
                    </m:r>
                    <m:r>
                      <a:rPr kumimoji="1" lang="en-US" altLang="ja-JP" i="1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ja-JP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kumimoji="1" lang="ja-JP" altLang="en-US" i="1"/>
              </a:p>
            </p:txBody>
          </p:sp>
        </mc:Choice>
        <mc:Fallback xmlns="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E42417C4-7278-4C4E-A2AE-2F801A7DDB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556" y="3232349"/>
                <a:ext cx="8076250" cy="962443"/>
              </a:xfrm>
              <a:prstGeom prst="rect">
                <a:avLst/>
              </a:prstGeom>
              <a:blipFill>
                <a:blip r:embed="rId4"/>
                <a:stretch>
                  <a:fillRect b="-394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E7C32101-EB23-DE47-937C-B2FA8BF2C9C9}"/>
                  </a:ext>
                </a:extLst>
              </p:cNvPr>
              <p:cNvSpPr txBox="1"/>
              <p:nvPr/>
            </p:nvSpPr>
            <p:spPr>
              <a:xfrm>
                <a:off x="956555" y="4931475"/>
                <a:ext cx="723089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 sz="2400"/>
                  <a:t>計算量：グラフ</a:t>
                </a:r>
                <a14:m>
                  <m:oMath xmlns:m="http://schemas.openxmlformats.org/officeDocument/2006/math">
                    <m:r>
                      <a:rPr kumimoji="1" lang="en-US" altLang="ja-JP" sz="240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kumimoji="1" lang="en-US" altLang="ja-JP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ja-JP" sz="24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kumimoji="1" lang="en-US" altLang="ja-JP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ja-JP" altLang="en-US" sz="2400"/>
                  <a:t>の頻出度に対して線形オーダー</a:t>
                </a:r>
              </a:p>
            </p:txBody>
          </p:sp>
        </mc:Choice>
        <mc:Fallback xmlns="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E7C32101-EB23-DE47-937C-B2FA8BF2C9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6555" y="4931475"/>
                <a:ext cx="7230890" cy="461665"/>
              </a:xfrm>
              <a:prstGeom prst="rect">
                <a:avLst/>
              </a:prstGeom>
              <a:blipFill>
                <a:blip r:embed="rId5"/>
                <a:stretch>
                  <a:fillRect l="-1226" t="-7895" r="-175" b="-2631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5155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8"/>
    </mc:Choice>
    <mc:Fallback xmlns="">
      <p:transition spd="slow" advTm="158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3D80E7B-2598-5F44-8017-19D76B2789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グラフ分類</a:t>
            </a:r>
            <a:r>
              <a:rPr lang="ja-JP" altLang="en-US"/>
              <a:t>・</a:t>
            </a:r>
            <a:r>
              <a:rPr kumimoji="1" lang="ja-JP" altLang="en-US"/>
              <a:t>回帰問題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00D67931-6E48-824F-B8EB-C535F62E50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F6EF2-8B45-3E48-94A8-22A14BE77981}" type="slidenum">
              <a:rPr kumimoji="1" lang="ja-JP" altLang="en-US" smtClean="0"/>
              <a:t>2</a:t>
            </a:fld>
            <a:endParaRPr kumimoji="1" lang="ja-JP" altLang="en-US"/>
          </a:p>
        </p:txBody>
      </p:sp>
      <p:pic>
        <p:nvPicPr>
          <p:cNvPr id="5" name="コンテンツ プレースホルダー 5">
            <a:extLst>
              <a:ext uri="{FF2B5EF4-FFF2-40B4-BE49-F238E27FC236}">
                <a16:creationId xmlns:a16="http://schemas.microsoft.com/office/drawing/2014/main" id="{F5941BB3-8C8E-B146-B956-D3B4A226E1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8963" y="1978702"/>
            <a:ext cx="4910951" cy="1321457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CDD53425-82F6-8947-AD1F-7B2EE03FB9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8963" y="5336258"/>
            <a:ext cx="4910951" cy="688188"/>
          </a:xfrm>
          <a:prstGeom prst="rect">
            <a:avLst/>
          </a:prstGeom>
        </p:spPr>
      </p:pic>
      <p:sp>
        <p:nvSpPr>
          <p:cNvPr id="7" name="下矢印 6">
            <a:extLst>
              <a:ext uri="{FF2B5EF4-FFF2-40B4-BE49-F238E27FC236}">
                <a16:creationId xmlns:a16="http://schemas.microsoft.com/office/drawing/2014/main" id="{D5A12B22-AE03-7A4A-9F0B-CDDD8672F358}"/>
              </a:ext>
            </a:extLst>
          </p:cNvPr>
          <p:cNvSpPr/>
          <p:nvPr/>
        </p:nvSpPr>
        <p:spPr>
          <a:xfrm>
            <a:off x="4515169" y="3416946"/>
            <a:ext cx="250962" cy="342451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テキスト ボックス 7">
                <a:extLst>
                  <a:ext uri="{FF2B5EF4-FFF2-40B4-BE49-F238E27FC236}">
                    <a16:creationId xmlns:a16="http://schemas.microsoft.com/office/drawing/2014/main" id="{9BFE58FA-E772-E54B-9B15-EE555EDBC3B7}"/>
                  </a:ext>
                </a:extLst>
              </p:cNvPr>
              <p:cNvSpPr txBox="1"/>
              <p:nvPr/>
            </p:nvSpPr>
            <p:spPr>
              <a:xfrm>
                <a:off x="4080440" y="3876184"/>
                <a:ext cx="1107996" cy="830997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ja-JP" altLang="en-US" sz="2400"/>
                  <a:t>予測器</a:t>
                </a:r>
                <a:endParaRPr kumimoji="1" lang="en-US" altLang="ja-JP" sz="24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40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en-US" altLang="ja-JP" sz="2400" dirty="0"/>
              </a:p>
            </p:txBody>
          </p:sp>
        </mc:Choice>
        <mc:Fallback>
          <p:sp>
            <p:nvSpPr>
              <p:cNvPr id="8" name="テキスト ボックス 7">
                <a:extLst>
                  <a:ext uri="{FF2B5EF4-FFF2-40B4-BE49-F238E27FC236}">
                    <a16:creationId xmlns:a16="http://schemas.microsoft.com/office/drawing/2014/main" id="{9BFE58FA-E772-E54B-9B15-EE555EDBC3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0440" y="3876184"/>
                <a:ext cx="1107996" cy="830997"/>
              </a:xfrm>
              <a:prstGeom prst="rect">
                <a:avLst/>
              </a:prstGeom>
              <a:blipFill>
                <a:blip r:embed="rId4"/>
                <a:stretch>
                  <a:fillRect l="-6593" t="-2899" r="-5495" b="-4348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0570B558-D19B-884B-98A4-AC40B24B4B11}"/>
              </a:ext>
            </a:extLst>
          </p:cNvPr>
          <p:cNvSpPr txBox="1"/>
          <p:nvPr/>
        </p:nvSpPr>
        <p:spPr>
          <a:xfrm>
            <a:off x="690435" y="1455482"/>
            <a:ext cx="28472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Input:</a:t>
            </a:r>
            <a:r>
              <a:rPr kumimoji="1" lang="ja-JP" altLang="en-US" sz="2400"/>
              <a:t> グラフデータ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BAD74965-9F2B-7946-96E6-A3AFB36E1972}"/>
              </a:ext>
            </a:extLst>
          </p:cNvPr>
          <p:cNvSpPr txBox="1"/>
          <p:nvPr/>
        </p:nvSpPr>
        <p:spPr>
          <a:xfrm>
            <a:off x="690435" y="4834837"/>
            <a:ext cx="30764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Output:</a:t>
            </a:r>
            <a:r>
              <a:rPr kumimoji="1" lang="ja-JP" altLang="en-US" sz="2400"/>
              <a:t> グラフの性質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E1B9163C-2EE8-9A45-B4C3-C3C0B03833F3}"/>
              </a:ext>
            </a:extLst>
          </p:cNvPr>
          <p:cNvSpPr txBox="1"/>
          <p:nvPr/>
        </p:nvSpPr>
        <p:spPr>
          <a:xfrm>
            <a:off x="3103249" y="6132520"/>
            <a:ext cx="30623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/>
              <a:t>活性の有無、物性値</a:t>
            </a:r>
            <a:r>
              <a:rPr kumimoji="1" lang="en-US" altLang="ja-JP" sz="2000" dirty="0"/>
              <a:t> etc...</a:t>
            </a:r>
            <a:endParaRPr kumimoji="1" lang="ja-JP" altLang="en-US" sz="2000"/>
          </a:p>
        </p:txBody>
      </p:sp>
      <p:sp>
        <p:nvSpPr>
          <p:cNvPr id="12" name="下矢印 11">
            <a:extLst>
              <a:ext uri="{FF2B5EF4-FFF2-40B4-BE49-F238E27FC236}">
                <a16:creationId xmlns:a16="http://schemas.microsoft.com/office/drawing/2014/main" id="{29CDE9DB-D79C-BD43-BDD1-683EA49FFB55}"/>
              </a:ext>
            </a:extLst>
          </p:cNvPr>
          <p:cNvSpPr/>
          <p:nvPr/>
        </p:nvSpPr>
        <p:spPr>
          <a:xfrm>
            <a:off x="4508956" y="4823968"/>
            <a:ext cx="250962" cy="342451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23218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7289477-786A-A546-A133-7DB5B1F2D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探索速度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A5D955BD-FF3F-0343-AD03-A50FD7CAEB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3D2B4F-7C46-054A-9107-F4F43BECA26E}" type="slidenum">
              <a:rPr kumimoji="1" lang="ja-JP" altLang="en-US" smtClean="0"/>
              <a:pPr/>
              <a:t>29</a:t>
            </a:fld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92CB5718-026D-9F47-9285-1A56C5C6C33F}"/>
              </a:ext>
            </a:extLst>
          </p:cNvPr>
          <p:cNvSpPr txBox="1"/>
          <p:nvPr/>
        </p:nvSpPr>
        <p:spPr>
          <a:xfrm>
            <a:off x="6121376" y="1598791"/>
            <a:ext cx="17251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実行時間</a:t>
            </a:r>
            <a:r>
              <a:rPr kumimoji="1" lang="en-US" altLang="ja-JP" sz="2400" dirty="0"/>
              <a:t>[s]</a:t>
            </a:r>
            <a:endParaRPr kumimoji="1" lang="ja-JP" altLang="en-US" sz="240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7ABFFB65-A87C-314C-BAFB-17F08D2C75C2}"/>
              </a:ext>
            </a:extLst>
          </p:cNvPr>
          <p:cNvSpPr txBox="1"/>
          <p:nvPr/>
        </p:nvSpPr>
        <p:spPr>
          <a:xfrm>
            <a:off x="934752" y="1598791"/>
            <a:ext cx="33313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探索グラフ頻出度平均</a:t>
            </a:r>
            <a:r>
              <a:rPr kumimoji="1" lang="en-US" altLang="ja-JP" sz="2400" dirty="0"/>
              <a:t> </a:t>
            </a:r>
            <a:endParaRPr kumimoji="1" lang="ja-JP" altLang="en-US" sz="240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1EF9D522-C4EB-2948-A288-3BDE30F3CE26}"/>
              </a:ext>
            </a:extLst>
          </p:cNvPr>
          <p:cNvSpPr txBox="1"/>
          <p:nvPr/>
        </p:nvSpPr>
        <p:spPr>
          <a:xfrm>
            <a:off x="2212147" y="5734771"/>
            <a:ext cx="505779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/>
              <a:t>深さ優先は頻出度の低いノードを多く探索</a:t>
            </a:r>
            <a:endParaRPr kumimoji="1" lang="en-US" altLang="ja-JP" sz="2000" dirty="0"/>
          </a:p>
          <a:p>
            <a:r>
              <a:rPr kumimoji="1" lang="ja-JP" altLang="en-US" sz="2000"/>
              <a:t>最良優先は頻出度の高いノードを多く探索</a:t>
            </a:r>
            <a:endParaRPr kumimoji="1" lang="en-US" altLang="ja-JP" sz="2000" dirty="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F32C95CB-78AC-6F47-B6C5-95AFC136D5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656" y="2159618"/>
            <a:ext cx="4128584" cy="3420000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06B8E984-F0E4-534B-8C0A-FF7A1CBA1D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0836" y="2159618"/>
            <a:ext cx="4193658" cy="34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2234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72DD66F-E89C-9C4E-B0E0-D312E8861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グラフ分類・回帰問題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90B4BE3-EDE2-D04F-ABB1-397C69295E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637680"/>
            <a:ext cx="9936377" cy="53462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u="sng"/>
              <a:t>特徴量</a:t>
            </a:r>
            <a:endParaRPr lang="en-US" altLang="ja-JP" u="sng" dirty="0"/>
          </a:p>
          <a:p>
            <a:pPr marL="0" indent="0">
              <a:buNone/>
            </a:pPr>
            <a:r>
              <a:rPr lang="ja-JP" altLang="en-US"/>
              <a:t>　部分グラフの有無</a:t>
            </a:r>
            <a:endParaRPr lang="en-US" altLang="ja-JP" dirty="0"/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r>
              <a:rPr kumimoji="1" lang="ja-JP" altLang="en-US" u="sng"/>
              <a:t>問題点</a:t>
            </a:r>
            <a:endParaRPr kumimoji="1" lang="en-US" altLang="ja-JP" u="sng" dirty="0"/>
          </a:p>
          <a:p>
            <a:pPr marL="0" indent="0">
              <a:buNone/>
            </a:pPr>
            <a:r>
              <a:rPr lang="ja-JP" altLang="en-US"/>
              <a:t>　グラフサイズに対して部分グラフの総数は組合せ爆発</a:t>
            </a:r>
            <a:endParaRPr lang="en-US" altLang="ja-JP" dirty="0"/>
          </a:p>
          <a:p>
            <a:pPr marL="0" indent="0">
              <a:buNone/>
            </a:pPr>
            <a:endParaRPr lang="en-US" altLang="ja-JP" sz="1200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ja-JP" altLang="en-US" u="sng"/>
              <a:t>既存研究</a:t>
            </a:r>
            <a:endParaRPr lang="en-US" altLang="ja-JP" u="sng" dirty="0"/>
          </a:p>
          <a:p>
            <a:pPr marL="0" indent="0">
              <a:buNone/>
            </a:pPr>
            <a:r>
              <a:rPr lang="ja-JP" altLang="en-US"/>
              <a:t>・</a:t>
            </a:r>
            <a:r>
              <a:rPr lang="en-US" altLang="ja-JP" dirty="0"/>
              <a:t>2-step approach </a:t>
            </a:r>
            <a:r>
              <a:rPr lang="en-US" altLang="ja-JP" sz="1600" dirty="0"/>
              <a:t>[Wale et al., 2007]</a:t>
            </a:r>
          </a:p>
          <a:p>
            <a:pPr marL="0" indent="0">
              <a:buNone/>
            </a:pPr>
            <a:r>
              <a:rPr lang="ja-JP" altLang="en-US" sz="2000"/>
              <a:t>　</a:t>
            </a:r>
            <a:r>
              <a:rPr lang="en-US" altLang="ja-JP" sz="2000" dirty="0"/>
              <a:t>  </a:t>
            </a:r>
            <a:r>
              <a:rPr lang="ja-JP" altLang="en-US" sz="2000"/>
              <a:t>ー</a:t>
            </a:r>
            <a:r>
              <a:rPr lang="en-US" altLang="ja-JP" sz="2000" dirty="0"/>
              <a:t>  </a:t>
            </a:r>
            <a:r>
              <a:rPr lang="ja-JP" altLang="en-US" sz="2000"/>
              <a:t>制約付き部分グラフ列挙</a:t>
            </a:r>
            <a:r>
              <a:rPr lang="en-US" altLang="ja-JP" sz="2000" dirty="0"/>
              <a:t> </a:t>
            </a:r>
            <a:r>
              <a:rPr lang="ja-JP" altLang="en-US" sz="2000"/>
              <a:t>＋</a:t>
            </a:r>
            <a:r>
              <a:rPr lang="en-US" altLang="ja-JP" sz="2000" dirty="0"/>
              <a:t> </a:t>
            </a:r>
            <a:r>
              <a:rPr lang="ja-JP" altLang="en-US" sz="2000"/>
              <a:t>任意モデルの学習</a:t>
            </a:r>
            <a:endParaRPr lang="en-US" altLang="ja-JP" sz="2000" dirty="0"/>
          </a:p>
          <a:p>
            <a:pPr marL="0" indent="0">
              <a:buNone/>
            </a:pPr>
            <a:r>
              <a:rPr lang="ja-JP" altLang="en-US"/>
              <a:t>・</a:t>
            </a:r>
            <a:r>
              <a:rPr lang="en-US" altLang="ja-JP" dirty="0"/>
              <a:t>Simultaneous approach </a:t>
            </a:r>
            <a:r>
              <a:rPr lang="en-US" altLang="ja-JP" sz="1600" dirty="0"/>
              <a:t>[</a:t>
            </a:r>
            <a:r>
              <a:rPr lang="en-US" altLang="ja-JP" sz="1600" dirty="0" err="1"/>
              <a:t>Saigo</a:t>
            </a:r>
            <a:r>
              <a:rPr lang="en-US" altLang="ja-JP" sz="1600" dirty="0"/>
              <a:t> et al., 2009][Shirakawa et al., 2018]</a:t>
            </a:r>
          </a:p>
          <a:p>
            <a:pPr marL="0" indent="0">
              <a:buNone/>
            </a:pPr>
            <a:r>
              <a:rPr lang="ja-JP" altLang="en-US" sz="2000"/>
              <a:t>　</a:t>
            </a:r>
            <a:r>
              <a:rPr lang="en-US" altLang="ja-JP" sz="2000" dirty="0"/>
              <a:t>  </a:t>
            </a:r>
            <a:r>
              <a:rPr lang="ja-JP" altLang="en-US" sz="2000"/>
              <a:t>ー</a:t>
            </a:r>
            <a:r>
              <a:rPr lang="en-US" altLang="ja-JP" sz="2000" dirty="0"/>
              <a:t>  </a:t>
            </a:r>
            <a:r>
              <a:rPr lang="ja-JP" altLang="en-US" sz="2000"/>
              <a:t>モデルの学習と部分グラフ探索・選択の同時手法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AFD4EB49-13AA-564A-A355-DA30C4D806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3D2B4F-7C46-054A-9107-F4F43BECA26E}" type="slidenum">
              <a:rPr kumimoji="1" lang="ja-JP" altLang="en-US" smtClean="0"/>
              <a:pPr/>
              <a:t>3</a:t>
            </a:fld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140253A4-C8D8-7044-9730-B0EA92CC2F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120" y="1359826"/>
            <a:ext cx="2491659" cy="1970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124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718ED75-9E6D-3748-9CCE-D2B0C8450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GTB</a:t>
            </a:r>
            <a:r>
              <a:rPr kumimoji="1" lang="ja-JP" altLang="en-US"/>
              <a:t> </a:t>
            </a:r>
            <a:r>
              <a:rPr kumimoji="1" lang="en-US" altLang="ja-JP" sz="2400" dirty="0"/>
              <a:t>[Shirakawa et al., </a:t>
            </a:r>
            <a:r>
              <a:rPr lang="en-US" altLang="ja-JP" sz="2400" dirty="0"/>
              <a:t>2</a:t>
            </a:r>
            <a:r>
              <a:rPr kumimoji="1" lang="en-US" altLang="ja-JP" sz="2400" dirty="0"/>
              <a:t>018]</a:t>
            </a:r>
            <a:endParaRPr kumimoji="1" lang="ja-JP" altLang="en-US" sz="240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CB53525-60D7-DF40-A6EB-537BCB5114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558169"/>
            <a:ext cx="8157541" cy="4486274"/>
          </a:xfrm>
        </p:spPr>
        <p:txBody>
          <a:bodyPr/>
          <a:lstStyle/>
          <a:p>
            <a:pPr marL="0" indent="0">
              <a:buNone/>
            </a:pPr>
            <a:r>
              <a:rPr lang="ja-JP" altLang="en-US"/>
              <a:t>モデルの学習と部分グラフ探索・選択を同時に行う</a:t>
            </a:r>
          </a:p>
          <a:p>
            <a:pPr marL="0" indent="0">
              <a:buNone/>
            </a:pPr>
            <a:endParaRPr lang="en-US" altLang="ja-JP" sz="1050" dirty="0"/>
          </a:p>
          <a:p>
            <a:pPr marL="0" indent="0">
              <a:buNone/>
            </a:pPr>
            <a:r>
              <a:rPr lang="ja-JP" altLang="en-US" u="sng"/>
              <a:t>モデル</a:t>
            </a:r>
            <a:r>
              <a:rPr lang="en-US" altLang="ja-JP" u="sng" dirty="0"/>
              <a:t> (</a:t>
            </a:r>
            <a:r>
              <a:rPr lang="en-US" altLang="ja-JP" sz="2000" u="sng" dirty="0"/>
              <a:t>Gradient Tree Boosting</a:t>
            </a:r>
            <a:r>
              <a:rPr lang="en-US" altLang="ja-JP" u="sng" dirty="0"/>
              <a:t>)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6F787725-9864-6A48-9C67-E4B9EF5DD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3D2B4F-7C46-054A-9107-F4F43BECA26E}" type="slidenum">
              <a:rPr kumimoji="1" lang="ja-JP" altLang="en-US" smtClean="0"/>
              <a:pPr/>
              <a:t>4</a:t>
            </a:fld>
            <a:endParaRPr kumimoji="1" lang="ja-JP" altLang="en-US"/>
          </a:p>
        </p:txBody>
      </p:sp>
      <p:grpSp>
        <p:nvGrpSpPr>
          <p:cNvPr id="48" name="グループ化 47">
            <a:extLst>
              <a:ext uri="{FF2B5EF4-FFF2-40B4-BE49-F238E27FC236}">
                <a16:creationId xmlns:a16="http://schemas.microsoft.com/office/drawing/2014/main" id="{7A02CFBA-543D-B741-A994-F124DBDAB762}"/>
              </a:ext>
            </a:extLst>
          </p:cNvPr>
          <p:cNvGrpSpPr/>
          <p:nvPr/>
        </p:nvGrpSpPr>
        <p:grpSpPr>
          <a:xfrm>
            <a:off x="357810" y="2804334"/>
            <a:ext cx="4214190" cy="3329803"/>
            <a:chOff x="238801" y="3070993"/>
            <a:chExt cx="4333199" cy="3421881"/>
          </a:xfrm>
        </p:grpSpPr>
        <p:pic>
          <p:nvPicPr>
            <p:cNvPr id="49" name="図 48">
              <a:extLst>
                <a:ext uri="{FF2B5EF4-FFF2-40B4-BE49-F238E27FC236}">
                  <a16:creationId xmlns:a16="http://schemas.microsoft.com/office/drawing/2014/main" id="{790D34B4-382E-3F44-A595-C1BDB665AC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5791" y="3070993"/>
              <a:ext cx="3289299" cy="3421881"/>
            </a:xfrm>
            <a:prstGeom prst="rect">
              <a:avLst/>
            </a:prstGeom>
          </p:spPr>
        </p:pic>
        <p:pic>
          <p:nvPicPr>
            <p:cNvPr id="50" name="図 49">
              <a:extLst>
                <a:ext uri="{FF2B5EF4-FFF2-40B4-BE49-F238E27FC236}">
                  <a16:creationId xmlns:a16="http://schemas.microsoft.com/office/drawing/2014/main" id="{5DA517BD-C546-304D-9A9A-3D670C81C4D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82209" y="3788085"/>
              <a:ext cx="501139" cy="369331"/>
            </a:xfrm>
            <a:prstGeom prst="rect">
              <a:avLst/>
            </a:prstGeom>
          </p:spPr>
        </p:pic>
        <p:sp useBgFill="1">
          <p:nvSpPr>
            <p:cNvPr id="51" name="テキスト ボックス 50">
              <a:extLst>
                <a:ext uri="{FF2B5EF4-FFF2-40B4-BE49-F238E27FC236}">
                  <a16:creationId xmlns:a16="http://schemas.microsoft.com/office/drawing/2014/main" id="{6267CD0F-30DC-D645-A7EB-F8C928EC677C}"/>
                </a:ext>
              </a:extLst>
            </p:cNvPr>
            <p:cNvSpPr txBox="1"/>
            <p:nvPr/>
          </p:nvSpPr>
          <p:spPr>
            <a:xfrm>
              <a:off x="1042196" y="4173687"/>
              <a:ext cx="646331" cy="338554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kumimoji="1" lang="ja-JP" altLang="en-US" sz="1600"/>
                <a:t>含む</a:t>
              </a:r>
            </a:p>
          </p:txBody>
        </p:sp>
        <p:sp useBgFill="1">
          <p:nvSpPr>
            <p:cNvPr id="52" name="テキスト ボックス 51">
              <a:extLst>
                <a:ext uri="{FF2B5EF4-FFF2-40B4-BE49-F238E27FC236}">
                  <a16:creationId xmlns:a16="http://schemas.microsoft.com/office/drawing/2014/main" id="{03E5262B-D167-F242-A79D-C176F3B4F2F7}"/>
                </a:ext>
              </a:extLst>
            </p:cNvPr>
            <p:cNvSpPr txBox="1"/>
            <p:nvPr/>
          </p:nvSpPr>
          <p:spPr>
            <a:xfrm>
              <a:off x="3471869" y="4173687"/>
              <a:ext cx="1100131" cy="338554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kumimoji="1" lang="ja-JP" altLang="en-US" sz="1600"/>
                <a:t>含まない</a:t>
              </a:r>
            </a:p>
          </p:txBody>
        </p:sp>
        <p:sp useBgFill="1">
          <p:nvSpPr>
            <p:cNvPr id="53" name="テキスト ボックス 52">
              <a:extLst>
                <a:ext uri="{FF2B5EF4-FFF2-40B4-BE49-F238E27FC236}">
                  <a16:creationId xmlns:a16="http://schemas.microsoft.com/office/drawing/2014/main" id="{68CFC14B-ADE3-0444-976F-82382B9BDBBD}"/>
                </a:ext>
              </a:extLst>
            </p:cNvPr>
            <p:cNvSpPr txBox="1"/>
            <p:nvPr/>
          </p:nvSpPr>
          <p:spPr>
            <a:xfrm>
              <a:off x="238801" y="5385935"/>
              <a:ext cx="646331" cy="338554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kumimoji="1" lang="ja-JP" altLang="en-US" sz="1600"/>
                <a:t>含む</a:t>
              </a:r>
            </a:p>
          </p:txBody>
        </p:sp>
        <p:sp useBgFill="1">
          <p:nvSpPr>
            <p:cNvPr id="54" name="テキスト ボックス 53">
              <a:extLst>
                <a:ext uri="{FF2B5EF4-FFF2-40B4-BE49-F238E27FC236}">
                  <a16:creationId xmlns:a16="http://schemas.microsoft.com/office/drawing/2014/main" id="{B64869A7-AB52-034C-9C0D-60F92D2E7E7B}"/>
                </a:ext>
              </a:extLst>
            </p:cNvPr>
            <p:cNvSpPr txBox="1"/>
            <p:nvPr/>
          </p:nvSpPr>
          <p:spPr>
            <a:xfrm>
              <a:off x="2811131" y="5385935"/>
              <a:ext cx="1100131" cy="338554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kumimoji="1" lang="ja-JP" altLang="en-US" sz="1600"/>
                <a:t>含まない</a:t>
              </a:r>
            </a:p>
          </p:txBody>
        </p:sp>
        <p:pic>
          <p:nvPicPr>
            <p:cNvPr id="55" name="図 54">
              <a:extLst>
                <a:ext uri="{FF2B5EF4-FFF2-40B4-BE49-F238E27FC236}">
                  <a16:creationId xmlns:a16="http://schemas.microsoft.com/office/drawing/2014/main" id="{4B9A66B1-0583-0341-87F7-B9BE096C94E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01407" y="4954596"/>
              <a:ext cx="520700" cy="266700"/>
            </a:xfrm>
            <a:prstGeom prst="rect">
              <a:avLst/>
            </a:prstGeom>
          </p:spPr>
        </p:pic>
      </p:grpSp>
      <p:sp>
        <p:nvSpPr>
          <p:cNvPr id="56" name="角丸四角形吹き出し 55">
            <a:extLst>
              <a:ext uri="{FF2B5EF4-FFF2-40B4-BE49-F238E27FC236}">
                <a16:creationId xmlns:a16="http://schemas.microsoft.com/office/drawing/2014/main" id="{5CA7D959-429B-9F4E-ADBC-1805D094E07C}"/>
              </a:ext>
            </a:extLst>
          </p:cNvPr>
          <p:cNvSpPr/>
          <p:nvPr/>
        </p:nvSpPr>
        <p:spPr>
          <a:xfrm>
            <a:off x="5292733" y="3145623"/>
            <a:ext cx="3289300" cy="2801983"/>
          </a:xfrm>
          <a:prstGeom prst="wedgeRoundRectCallout">
            <a:avLst>
              <a:gd name="adj1" fmla="val -70680"/>
              <a:gd name="adj2" fmla="val -33440"/>
              <a:gd name="adj3" fmla="val 16667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57" name="グラフィックス 56">
            <a:extLst>
              <a:ext uri="{FF2B5EF4-FFF2-40B4-BE49-F238E27FC236}">
                <a16:creationId xmlns:a16="http://schemas.microsoft.com/office/drawing/2014/main" id="{21C14BC3-7335-0D46-92DE-9E99DC43E0C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73653" y="3773103"/>
            <a:ext cx="3156035" cy="1775270"/>
          </a:xfrm>
          <a:prstGeom prst="rect">
            <a:avLst/>
          </a:prstGeom>
        </p:spPr>
      </p:pic>
      <p:sp>
        <p:nvSpPr>
          <p:cNvPr id="58" name="正方形/長方形 57">
            <a:extLst>
              <a:ext uri="{FF2B5EF4-FFF2-40B4-BE49-F238E27FC236}">
                <a16:creationId xmlns:a16="http://schemas.microsoft.com/office/drawing/2014/main" id="{2B9D8774-0001-D845-8F16-B17D5CF11B6E}"/>
              </a:ext>
            </a:extLst>
          </p:cNvPr>
          <p:cNvSpPr/>
          <p:nvPr/>
        </p:nvSpPr>
        <p:spPr>
          <a:xfrm>
            <a:off x="5595177" y="2269027"/>
            <a:ext cx="266451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ja-JP" altLang="en-US" sz="2400" u="sng">
                <a:latin typeface="+mn-ea"/>
              </a:rPr>
              <a:t>特徴探索</a:t>
            </a:r>
            <a:r>
              <a:rPr kumimoji="1" lang="en-US" altLang="ja-JP" sz="2400" u="sng" dirty="0">
                <a:latin typeface="+mn-ea"/>
              </a:rPr>
              <a:t> (</a:t>
            </a:r>
            <a:r>
              <a:rPr kumimoji="1" lang="ja-JP" altLang="en-US" sz="2400" u="sng">
                <a:latin typeface="+mn-ea"/>
              </a:rPr>
              <a:t>本研究</a:t>
            </a:r>
            <a:r>
              <a:rPr kumimoji="1" lang="en-US" altLang="ja-JP" sz="2400" u="sng" dirty="0">
                <a:latin typeface="+mn-ea"/>
              </a:rPr>
              <a:t>)</a:t>
            </a:r>
            <a:endParaRPr kumimoji="1" lang="ja-JP" altLang="en-US" sz="2400" u="sng">
              <a:latin typeface="+mn-ea"/>
            </a:endParaRPr>
          </a:p>
        </p:txBody>
      </p:sp>
      <p:sp>
        <p:nvSpPr>
          <p:cNvPr id="59" name="正方形/長方形 58">
            <a:extLst>
              <a:ext uri="{FF2B5EF4-FFF2-40B4-BE49-F238E27FC236}">
                <a16:creationId xmlns:a16="http://schemas.microsoft.com/office/drawing/2014/main" id="{05DA47B0-2F7B-8E4C-AAF6-4C2DAE8C93A5}"/>
              </a:ext>
            </a:extLst>
          </p:cNvPr>
          <p:cNvSpPr/>
          <p:nvPr/>
        </p:nvSpPr>
        <p:spPr>
          <a:xfrm>
            <a:off x="6157284" y="3316405"/>
            <a:ext cx="16482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ja-JP" altLang="en-US"/>
              <a:t>木状探索空間</a:t>
            </a:r>
          </a:p>
        </p:txBody>
      </p:sp>
      <p:sp>
        <p:nvSpPr>
          <p:cNvPr id="60" name="テキスト ボックス 59">
            <a:extLst>
              <a:ext uri="{FF2B5EF4-FFF2-40B4-BE49-F238E27FC236}">
                <a16:creationId xmlns:a16="http://schemas.microsoft.com/office/drawing/2014/main" id="{A75A6251-9B2D-AF4B-AFAD-715E3C683726}"/>
              </a:ext>
            </a:extLst>
          </p:cNvPr>
          <p:cNvSpPr txBox="1"/>
          <p:nvPr/>
        </p:nvSpPr>
        <p:spPr>
          <a:xfrm>
            <a:off x="672100" y="2888863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回帰木</a:t>
            </a:r>
          </a:p>
        </p:txBody>
      </p:sp>
      <p:sp>
        <p:nvSpPr>
          <p:cNvPr id="5" name="角丸四角形 4">
            <a:extLst>
              <a:ext uri="{FF2B5EF4-FFF2-40B4-BE49-F238E27FC236}">
                <a16:creationId xmlns:a16="http://schemas.microsoft.com/office/drawing/2014/main" id="{48BD5916-5421-DC4F-9A6E-57F1F6D4767D}"/>
              </a:ext>
            </a:extLst>
          </p:cNvPr>
          <p:cNvSpPr/>
          <p:nvPr/>
        </p:nvSpPr>
        <p:spPr>
          <a:xfrm>
            <a:off x="7234858" y="4898978"/>
            <a:ext cx="586800" cy="487450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角丸四角形 18">
            <a:extLst>
              <a:ext uri="{FF2B5EF4-FFF2-40B4-BE49-F238E27FC236}">
                <a16:creationId xmlns:a16="http://schemas.microsoft.com/office/drawing/2014/main" id="{32D0DF9C-4407-E545-991A-95B7B78260CB}"/>
              </a:ext>
            </a:extLst>
          </p:cNvPr>
          <p:cNvSpPr/>
          <p:nvPr/>
        </p:nvSpPr>
        <p:spPr>
          <a:xfrm>
            <a:off x="5960778" y="3870960"/>
            <a:ext cx="432000" cy="324000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1CB6AAC6-DB65-E146-9F93-A156CD6946E7}"/>
                  </a:ext>
                </a:extLst>
              </p:cNvPr>
              <p:cNvSpPr txBox="1"/>
              <p:nvPr/>
            </p:nvSpPr>
            <p:spPr>
              <a:xfrm>
                <a:off x="7817408" y="5035908"/>
                <a:ext cx="47275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kumimoji="1" lang="en-US" altLang="ja-JP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ja-JP" altLang="en-US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1CB6AAC6-DB65-E146-9F93-A156CD6946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7408" y="5035908"/>
                <a:ext cx="472757" cy="369332"/>
              </a:xfrm>
              <a:prstGeom prst="rect">
                <a:avLst/>
              </a:prstGeom>
              <a:blipFill>
                <a:blip r:embed="rId7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テキスト ボックス 20">
                <a:extLst>
                  <a:ext uri="{FF2B5EF4-FFF2-40B4-BE49-F238E27FC236}">
                    <a16:creationId xmlns:a16="http://schemas.microsoft.com/office/drawing/2014/main" id="{F3CEE5E0-39FF-2942-A6AB-0EDF3A484206}"/>
                  </a:ext>
                </a:extLst>
              </p:cNvPr>
              <p:cNvSpPr txBox="1"/>
              <p:nvPr/>
            </p:nvSpPr>
            <p:spPr>
              <a:xfrm>
                <a:off x="6389895" y="3865125"/>
                <a:ext cx="4780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kumimoji="1" lang="en-US" altLang="ja-JP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ja-JP" altLang="en-US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21" name="テキスト ボックス 20">
                <a:extLst>
                  <a:ext uri="{FF2B5EF4-FFF2-40B4-BE49-F238E27FC236}">
                    <a16:creationId xmlns:a16="http://schemas.microsoft.com/office/drawing/2014/main" id="{F3CEE5E0-39FF-2942-A6AB-0EDF3A4842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9895" y="3865125"/>
                <a:ext cx="478080" cy="369332"/>
              </a:xfrm>
              <a:prstGeom prst="rect">
                <a:avLst/>
              </a:prstGeom>
              <a:blipFill>
                <a:blip r:embed="rId8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テキスト ボックス 21">
                <a:extLst>
                  <a:ext uri="{FF2B5EF4-FFF2-40B4-BE49-F238E27FC236}">
                    <a16:creationId xmlns:a16="http://schemas.microsoft.com/office/drawing/2014/main" id="{EFB8C3E2-4393-5B47-AF3F-F3C4A1B8467D}"/>
                  </a:ext>
                </a:extLst>
              </p:cNvPr>
              <p:cNvSpPr txBox="1"/>
              <p:nvPr/>
            </p:nvSpPr>
            <p:spPr>
              <a:xfrm>
                <a:off x="3027369" y="3441487"/>
                <a:ext cx="47275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kumimoji="1" lang="en-US" altLang="ja-JP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ja-JP" altLang="en-US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22" name="テキスト ボックス 21">
                <a:extLst>
                  <a:ext uri="{FF2B5EF4-FFF2-40B4-BE49-F238E27FC236}">
                    <a16:creationId xmlns:a16="http://schemas.microsoft.com/office/drawing/2014/main" id="{EFB8C3E2-4393-5B47-AF3F-F3C4A1B846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7369" y="3441487"/>
                <a:ext cx="472757" cy="369332"/>
              </a:xfrm>
              <a:prstGeom prst="rect">
                <a:avLst/>
              </a:prstGeom>
              <a:blipFill>
                <a:blip r:embed="rId9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テキスト ボックス 22">
                <a:extLst>
                  <a:ext uri="{FF2B5EF4-FFF2-40B4-BE49-F238E27FC236}">
                    <a16:creationId xmlns:a16="http://schemas.microsoft.com/office/drawing/2014/main" id="{29E706E6-3903-2748-A96A-80E02A49E9A3}"/>
                  </a:ext>
                </a:extLst>
              </p:cNvPr>
              <p:cNvSpPr txBox="1"/>
              <p:nvPr/>
            </p:nvSpPr>
            <p:spPr>
              <a:xfrm>
                <a:off x="2265738" y="4578582"/>
                <a:ext cx="4780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kumimoji="1" lang="en-US" altLang="ja-JP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ja-JP" altLang="en-US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23" name="テキスト ボックス 22">
                <a:extLst>
                  <a:ext uri="{FF2B5EF4-FFF2-40B4-BE49-F238E27FC236}">
                    <a16:creationId xmlns:a16="http://schemas.microsoft.com/office/drawing/2014/main" id="{29E706E6-3903-2748-A96A-80E02A49E9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5738" y="4578582"/>
                <a:ext cx="478080" cy="369332"/>
              </a:xfrm>
              <a:prstGeom prst="rect">
                <a:avLst/>
              </a:prstGeom>
              <a:blipFill>
                <a:blip r:embed="rId10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69102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6927646-5444-4049-8488-50DCF8B69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従来</a:t>
            </a:r>
            <a:r>
              <a:rPr kumimoji="1" lang="ja-JP" altLang="en-US"/>
              <a:t>手法</a:t>
            </a:r>
            <a:r>
              <a:rPr kumimoji="1" lang="en-US" altLang="ja-JP" dirty="0"/>
              <a:t> (exact Depth-first)</a:t>
            </a:r>
            <a:endParaRPr kumimoji="1" lang="ja-JP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A879B49C-80D6-D548-9B8A-FB689FCE74C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558168"/>
                <a:ext cx="7886700" cy="503078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kumimoji="1" lang="ja-JP" altLang="en-US"/>
                  <a:t>分割後の</a:t>
                </a:r>
                <a:r>
                  <a:rPr lang="ja-JP" altLang="en-US"/>
                  <a:t>二乗誤差和</a:t>
                </a:r>
                <a:r>
                  <a:rPr kumimoji="1" lang="ja-JP" altLang="en-US"/>
                  <a:t>（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ja-JP" b="0" i="0" smtClean="0">
                        <a:latin typeface="Cambria Math" panose="02040503050406030204" pitchFamily="18" charset="0"/>
                      </a:rPr>
                      <m:t>TSS</m:t>
                    </m:r>
                  </m:oMath>
                </a14:m>
                <a:r>
                  <a:rPr kumimoji="1" lang="ja-JP" altLang="en-US"/>
                  <a:t>）が最小になる</a:t>
                </a:r>
                <a:endParaRPr kumimoji="1" lang="en-US" altLang="ja-JP" dirty="0"/>
              </a:p>
              <a:p>
                <a:pPr marL="0" indent="0">
                  <a:buNone/>
                </a:pPr>
                <a:r>
                  <a:rPr kumimoji="1" lang="ja-JP" altLang="en-US"/>
                  <a:t>部分グラフ特徴</a:t>
                </a:r>
                <a:r>
                  <a:rPr lang="ja-JP" altLang="en-US"/>
                  <a:t>（</a:t>
                </a:r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ja-JP" altLang="en-US"/>
                  <a:t>）</a:t>
                </a:r>
                <a:r>
                  <a:rPr kumimoji="1" lang="ja-JP" altLang="en-US"/>
                  <a:t>を</a:t>
                </a:r>
                <a:r>
                  <a:rPr lang="ja-JP" altLang="en-US">
                    <a:solidFill>
                      <a:srgbClr val="FF0000"/>
                    </a:solidFill>
                  </a:rPr>
                  <a:t>深さ優先的</a:t>
                </a:r>
                <a:r>
                  <a:rPr lang="ja-JP" altLang="en-US"/>
                  <a:t>に</a:t>
                </a:r>
                <a:r>
                  <a:rPr kumimoji="1" lang="ja-JP" altLang="en-US"/>
                  <a:t>探索</a:t>
                </a:r>
                <a:endParaRPr kumimoji="1" lang="en-US" altLang="ja-JP" dirty="0"/>
              </a:p>
              <a:p>
                <a:pPr marL="0" indent="0">
                  <a:buNone/>
                </a:pPr>
                <a:endParaRPr lang="en-US" altLang="ja-JP" dirty="0"/>
              </a:p>
              <a:p>
                <a:pPr marL="0" indent="0">
                  <a:buNone/>
                </a:pPr>
                <a:endParaRPr kumimoji="1" lang="en-US" altLang="ja-JP" dirty="0"/>
              </a:p>
              <a:p>
                <a:pPr marL="0" indent="0">
                  <a:buNone/>
                </a:pPr>
                <a:endParaRPr lang="en-US" altLang="ja-JP" dirty="0"/>
              </a:p>
              <a:p>
                <a:pPr marL="0" indent="0">
                  <a:buNone/>
                </a:pPr>
                <a:endParaRPr kumimoji="1" lang="en-US" altLang="ja-JP" sz="4000" dirty="0"/>
              </a:p>
              <a:p>
                <a:pPr marL="0" indent="0">
                  <a:buNone/>
                </a:pPr>
                <a:endParaRPr lang="en-US" altLang="ja-JP" sz="3200" dirty="0"/>
              </a:p>
              <a:p>
                <a:pPr marL="0" indent="0">
                  <a:buNone/>
                </a:pPr>
                <a:r>
                  <a:rPr kumimoji="1" lang="ja-JP" altLang="en-US"/>
                  <a:t>探索木の包含関係を利用し</a:t>
                </a:r>
                <a:endParaRPr kumimoji="1" lang="en-US" altLang="ja-JP" dirty="0"/>
              </a:p>
              <a:p>
                <a:pPr marL="0" indent="0">
                  <a:buNone/>
                </a:pPr>
                <a:r>
                  <a:rPr lang="ja-JP" altLang="en-US"/>
                  <a:t>子孫ノードでの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-JP" b="0" i="0" smtClean="0">
                        <a:latin typeface="Cambria Math" panose="02040503050406030204" pitchFamily="18" charset="0"/>
                      </a:rPr>
                      <m:t>TSS</m:t>
                    </m:r>
                  </m:oMath>
                </a14:m>
                <a:r>
                  <a:rPr lang="ja-JP" altLang="en-US"/>
                  <a:t>の下限値</a:t>
                </a:r>
                <a:r>
                  <a:rPr lang="ja-JP" altLang="en-US" dirty="0"/>
                  <a:t>（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-JP" b="0" i="0" smtClean="0">
                        <a:latin typeface="Cambria Math" panose="02040503050406030204" pitchFamily="18" charset="0"/>
                      </a:rPr>
                      <m:t>Bound</m:t>
                    </m:r>
                  </m:oMath>
                </a14:m>
                <a:r>
                  <a:rPr lang="ja-JP" altLang="en-US"/>
                  <a:t>）を計算　　</a:t>
                </a:r>
                <a:endParaRPr lang="en-US" altLang="ja-JP" dirty="0"/>
              </a:p>
              <a:p>
                <a:pPr marL="0" indent="0">
                  <a:buNone/>
                </a:pPr>
                <a:r>
                  <a:rPr lang="ja-JP" altLang="en-US"/>
                  <a:t>➡︎　</a:t>
                </a:r>
                <a:r>
                  <a:rPr kumimoji="1" lang="ja-JP" altLang="en-US"/>
                  <a:t>枝刈りを利用した</a:t>
                </a:r>
                <a:r>
                  <a:rPr kumimoji="1" lang="ja-JP" altLang="en-US">
                    <a:solidFill>
                      <a:srgbClr val="FF0000"/>
                    </a:solidFill>
                  </a:rPr>
                  <a:t>厳密探索</a:t>
                </a:r>
              </a:p>
            </p:txBody>
          </p:sp>
        </mc:Choice>
        <mc:Fallback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A879B49C-80D6-D548-9B8A-FB689FCE74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558168"/>
                <a:ext cx="7886700" cy="5030787"/>
              </a:xfrm>
              <a:blipFill>
                <a:blip r:embed="rId3"/>
                <a:stretch>
                  <a:fillRect l="-1286" t="-176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D7F3C495-2EB4-8A4F-A56A-0B9FB30DE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3D2B4F-7C46-054A-9107-F4F43BECA26E}" type="slidenum">
              <a:rPr kumimoji="1" lang="ja-JP" altLang="en-US" smtClean="0"/>
              <a:pPr/>
              <a:t>5</a:t>
            </a:fld>
            <a:endParaRPr kumimoji="1" lang="ja-JP" altLang="en-US"/>
          </a:p>
        </p:txBody>
      </p:sp>
      <p:pic>
        <p:nvPicPr>
          <p:cNvPr id="5" name="グラフィックス 4">
            <a:extLst>
              <a:ext uri="{FF2B5EF4-FFF2-40B4-BE49-F238E27FC236}">
                <a16:creationId xmlns:a16="http://schemas.microsoft.com/office/drawing/2014/main" id="{7D567715-060F-6D47-8DB5-F1A5719481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81769" y="2790109"/>
            <a:ext cx="2859766" cy="175121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739628D8-300C-8343-9B5C-87BC54F0E1F5}"/>
                  </a:ext>
                </a:extLst>
              </p:cNvPr>
              <p:cNvSpPr txBox="1"/>
              <p:nvPr/>
            </p:nvSpPr>
            <p:spPr>
              <a:xfrm>
                <a:off x="628650" y="2848800"/>
                <a:ext cx="4364465" cy="20929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:r>
                  <a:rPr kumimoji="1" lang="en-US" altLang="ja-JP" sz="2200" b="0" dirty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kumimoji="1" lang="en-US" altLang="ja-JP" sz="22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kumimoji="1" lang="en-US" altLang="ja-JP" sz="2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1" lang="en-US" altLang="ja-JP" sz="2200" b="0" i="0" smtClean="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sub>
                            <m:r>
                              <a:rPr kumimoji="1" lang="en-US" altLang="ja-JP" sz="2200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sub>
                        </m:sSub>
                      </m:fName>
                      <m:e>
                        <m:d>
                          <m:dPr>
                            <m:begChr m:val="["/>
                            <m:endChr m:val=""/>
                            <m:ctrlPr>
                              <a:rPr kumimoji="1" lang="en-US" altLang="ja-JP" sz="2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ja-JP" sz="22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  <m:r>
                          <m:rPr>
                            <m:sty m:val="p"/>
                          </m:rPr>
                          <a:rPr kumimoji="1" lang="en-US" altLang="ja-JP" sz="2200">
                            <a:latin typeface="Cambria Math" panose="02040503050406030204" pitchFamily="18" charset="0"/>
                          </a:rPr>
                          <m:t>TSS</m:t>
                        </m:r>
                        <m:d>
                          <m:dPr>
                            <m:ctrlPr>
                              <a:rPr kumimoji="1" lang="en-US" altLang="ja-JP" sz="2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ja-JP" sz="2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kumimoji="1" lang="en-US" altLang="ja-JP" sz="2200">
                                    <a:latin typeface="Cambria Math" panose="02040503050406030204" pitchFamily="18" charset="0"/>
                                  </a:rPr>
                                  <m:t>D</m:t>
                                </m:r>
                              </m:e>
                              <m:sub>
                                <m:r>
                                  <a:rPr kumimoji="1" lang="en-US" altLang="ja-JP" sz="220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d>
                              <m:dPr>
                                <m:ctrlPr>
                                  <a:rPr kumimoji="1" lang="en-US" altLang="ja-JP" sz="2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ja-JP" sz="2200" i="1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</m:d>
                          </m:e>
                        </m:d>
                        <m:r>
                          <a:rPr kumimoji="1" lang="en-US" altLang="ja-JP" sz="22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kumimoji="1" lang="en-US" altLang="ja-JP" sz="2200">
                            <a:latin typeface="Cambria Math" panose="02040503050406030204" pitchFamily="18" charset="0"/>
                          </a:rPr>
                          <m:t>TSS</m:t>
                        </m:r>
                        <m:d>
                          <m:dPr>
                            <m:ctrlPr>
                              <a:rPr kumimoji="1" lang="en-US" altLang="ja-JP" sz="2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ja-JP" sz="2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kumimoji="1" lang="en-US" altLang="ja-JP" sz="2200">
                                    <a:latin typeface="Cambria Math" panose="02040503050406030204" pitchFamily="18" charset="0"/>
                                  </a:rPr>
                                  <m:t>D</m:t>
                                </m:r>
                              </m:e>
                              <m:sub>
                                <m:r>
                                  <a:rPr kumimoji="1" lang="en-US" altLang="ja-JP" sz="220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d>
                              <m:dPr>
                                <m:ctrlPr>
                                  <a:rPr kumimoji="1" lang="en-US" altLang="ja-JP" sz="2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ja-JP" sz="2200" i="1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</m:d>
                          </m:e>
                        </m:d>
                        <m:d>
                          <m:dPr>
                            <m:begChr m:val=""/>
                            <m:endChr m:val="]"/>
                            <m:ctrlPr>
                              <a:rPr kumimoji="1" lang="en-US" altLang="ja-JP" sz="2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ja-JP" sz="22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</m:e>
                    </m:func>
                  </m:oMath>
                </a14:m>
                <a:endParaRPr kumimoji="1" lang="en-US" altLang="ja-JP" sz="2200" dirty="0"/>
              </a:p>
              <a:p>
                <a:pPr/>
                <a:r>
                  <a:rPr kumimoji="1" lang="en-US" altLang="ja-JP" sz="800" dirty="0"/>
                  <a:t> </a:t>
                </a:r>
              </a:p>
              <a:p>
                <a:pPr/>
                <a:r>
                  <a:rPr kumimoji="1" lang="en-US" altLang="ja-JP" b="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ja-JP" sz="1600" b="0" i="0" smtClean="0">
                        <a:latin typeface="Cambria Math" panose="02040503050406030204" pitchFamily="18" charset="0"/>
                      </a:rPr>
                      <m:t>TSS</m:t>
                    </m:r>
                    <m:d>
                      <m:dPr>
                        <m:ctrlPr>
                          <a:rPr kumimoji="1" lang="en-US" altLang="ja-JP" sz="1600" b="0" i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kumimoji="1" lang="en-US" altLang="ja-JP" sz="1600" b="0" i="0" smtClean="0">
                            <a:latin typeface="Cambria Math" panose="02040503050406030204" pitchFamily="18" charset="0"/>
                          </a:rPr>
                          <m:t>D</m:t>
                        </m:r>
                      </m:e>
                    </m:d>
                    <m:r>
                      <a:rPr kumimoji="1" lang="en-US" altLang="ja-JP" sz="1600" b="0" i="0" smtClean="0"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∑"/>
                        <m:supHide m:val="on"/>
                        <m:ctrlPr>
                          <a:rPr kumimoji="1" lang="en-US" altLang="ja-JP" sz="16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kumimoji="1" lang="en-US" altLang="ja-JP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kumimoji="1" lang="en-US" altLang="ja-JP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d>
                          <m:dPr>
                            <m:begChr m:val="["/>
                            <m:endChr m:val="]"/>
                            <m:ctrlPr>
                              <a:rPr kumimoji="1" lang="en-US" altLang="ja-JP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kumimoji="1" lang="en-US" altLang="ja-JP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brk m:alnAt="7"/>
                                  </m:rPr>
                                  <a:rPr kumimoji="1" lang="en-US" altLang="ja-JP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</m:d>
                          </m:e>
                        </m:d>
                      </m:sub>
                      <m:sup/>
                      <m:e>
                        <m:sSup>
                          <m:sSupPr>
                            <m:ctrlPr>
                              <a:rPr kumimoji="1" lang="en-US" altLang="ja-JP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kumimoji="1" lang="en-US" altLang="ja-JP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kumimoji="1" lang="en-US" altLang="ja-JP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1" lang="en-US" altLang="ja-JP" sz="16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ja-JP" sz="16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altLang="ja-JP" sz="1600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sup>
                                </m:sSubSup>
                                <m:r>
                                  <a:rPr lang="en-US" altLang="ja-JP" sz="16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̅"/>
                                    <m:ctrlPr>
                                      <a:rPr kumimoji="1" lang="en-US" altLang="ja-JP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kumimoji="1" lang="en-US" altLang="ja-JP" sz="16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</m:d>
                          </m:e>
                          <m:sup>
                            <m:r>
                              <a:rPr kumimoji="1" lang="en-US" altLang="ja-JP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kumimoji="1" lang="en-US" altLang="ja-JP" sz="1600" b="0" i="0" smtClean="0">
                        <a:latin typeface="Cambria Math" panose="02040503050406030204" pitchFamily="18" charset="0"/>
                      </a:rPr>
                      <m:t>,    </m:t>
                    </m:r>
                    <m:acc>
                      <m:accPr>
                        <m:chr m:val="̅"/>
                        <m:ctrlPr>
                          <a:rPr kumimoji="1" lang="en-US" altLang="ja-JP" sz="16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1" lang="en-US" altLang="ja-JP" sz="16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kumimoji="1" lang="en-US" altLang="ja-JP" sz="16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kumimoji="1" lang="en-US" altLang="ja-JP" sz="1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ja-JP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kumimoji="1" lang="en-US" altLang="ja-JP" sz="16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kumimoji="1" lang="en-US" altLang="ja-JP" sz="16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kumimoji="1" lang="en-US" altLang="ja-JP" sz="1600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kumimoji="1" lang="en-US" altLang="ja-JP" sz="16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kumimoji="1" lang="en-US" altLang="ja-JP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kumimoji="1" lang="en-US" altLang="ja-JP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∈[|</m:t>
                        </m:r>
                        <m:r>
                          <a:rPr kumimoji="1" lang="en-US" altLang="ja-JP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  <m:r>
                          <a:rPr kumimoji="1" lang="en-US" altLang="ja-JP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|]</m:t>
                        </m:r>
                      </m:sub>
                      <m:sup/>
                      <m:e>
                        <m:sSub>
                          <m:sSubPr>
                            <m:ctrlPr>
                              <a:rPr kumimoji="1" lang="en-US" altLang="ja-JP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16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ja-JP" sz="16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kumimoji="1" lang="en-US" altLang="ja-JP" sz="1600" dirty="0"/>
              </a:p>
              <a:p>
                <a:pPr/>
                <a:r>
                  <a:rPr kumimoji="1" lang="en-US" altLang="ja-JP" sz="1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16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kumimoji="1" lang="en-US" altLang="ja-JP" sz="1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kumimoji="1" lang="en-US" altLang="ja-JP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ja-JP" sz="16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kumimoji="1" lang="en-US" altLang="ja-JP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ja-JP" sz="16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kumimoji="1" lang="en-US" altLang="ja-JP" sz="1600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{"/>
                        <m:endChr m:val="}"/>
                        <m:ctrlPr>
                          <a:rPr kumimoji="1" lang="en-US" altLang="ja-JP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kumimoji="1" lang="en-US" altLang="ja-JP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ja-JP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ja-JP" sz="1600" b="0" i="1" smtClean="0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  <m:sub>
                                <m:r>
                                  <a:rPr kumimoji="1" lang="en-US" altLang="ja-JP" sz="16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kumimoji="1" lang="en-US" altLang="ja-JP" sz="1600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kumimoji="1" lang="en-US" altLang="ja-JP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ja-JP" sz="16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kumimoji="1" lang="en-US" altLang="ja-JP" sz="16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kumimoji="1" lang="en-US" altLang="ja-JP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kumimoji="1" lang="en-US" altLang="ja-JP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e>
                        <m:r>
                          <a:rPr kumimoji="1" lang="en-US" altLang="ja-JP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  <m:r>
                          <a:rPr kumimoji="1" lang="en-US" altLang="ja-JP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⋣</m:t>
                        </m:r>
                        <m:r>
                          <a:rPr kumimoji="1" lang="en-US" altLang="ja-JP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</m:d>
                  </m:oMath>
                </a14:m>
                <a:endParaRPr kumimoji="1" lang="en-US" altLang="ja-JP" sz="1600" b="0" i="1" dirty="0">
                  <a:latin typeface="Cambria Math" panose="02040503050406030204" pitchFamily="18" charset="0"/>
                </a:endParaRPr>
              </a:p>
              <a:p>
                <a:pPr/>
                <a:r>
                  <a:rPr kumimoji="1" lang="en-US" altLang="ja-JP" sz="1600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16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kumimoji="1" lang="en-US" altLang="ja-JP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kumimoji="1" lang="en-US" altLang="ja-JP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ja-JP" sz="16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kumimoji="1" lang="en-US" altLang="ja-JP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ja-JP" sz="16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kumimoji="1" lang="en-US" altLang="ja-JP" sz="1600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{"/>
                        <m:endChr m:val="}"/>
                        <m:ctrlPr>
                          <a:rPr kumimoji="1" lang="en-US" altLang="ja-JP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kumimoji="1" lang="en-US" altLang="ja-JP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ja-JP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ja-JP" sz="1600" i="1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  <m:sub>
                                <m:r>
                                  <a:rPr kumimoji="1" lang="en-US" altLang="ja-JP" sz="16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kumimoji="1" lang="en-US" altLang="ja-JP" sz="1600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kumimoji="1" lang="en-US" altLang="ja-JP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ja-JP" sz="16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kumimoji="1" lang="en-US" altLang="ja-JP" sz="16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kumimoji="1" lang="en-US" altLang="ja-JP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kumimoji="1" lang="en-US" altLang="ja-JP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e>
                        <m:r>
                          <a:rPr kumimoji="1" lang="en-US" altLang="ja-JP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  <m:r>
                          <a:rPr kumimoji="1" lang="en-US" altLang="ja-JP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⊒</m:t>
                        </m:r>
                        <m:r>
                          <a:rPr kumimoji="1" lang="en-US" altLang="ja-JP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</m:d>
                  </m:oMath>
                </a14:m>
                <a:endParaRPr kumimoji="1" lang="en-US" altLang="ja-JP" sz="1600" dirty="0"/>
              </a:p>
              <a:p>
                <a:pPr/>
                <a:r>
                  <a:rPr kumimoji="1" lang="en-US" altLang="ja-JP" sz="1600" dirty="0"/>
                  <a:t> </a:t>
                </a:r>
                <a14:m>
                  <m:oMath xmlns:m="http://schemas.openxmlformats.org/officeDocument/2006/math">
                    <m:r>
                      <a:rPr kumimoji="1" lang="en-US" altLang="ja-JP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⊒</m:t>
                    </m:r>
                    <m:r>
                      <a:rPr kumimoji="1" lang="en-US" altLang="ja-JP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: </m:t>
                    </m:r>
                    <m:r>
                      <a:rPr kumimoji="1" lang="ja-JP" alt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部分グラフ同型</m:t>
                    </m:r>
                  </m:oMath>
                </a14:m>
                <a:endParaRPr kumimoji="1" lang="en-US" altLang="ja-JP" sz="1600" dirty="0"/>
              </a:p>
              <a:p>
                <a:pPr/>
                <a:endParaRPr kumimoji="1" lang="ja-JP" altLang="en-US" sz="2400"/>
              </a:p>
            </p:txBody>
          </p:sp>
        </mc:Choice>
        <mc:Fallback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739628D8-300C-8343-9B5C-87BC54F0E1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2848800"/>
                <a:ext cx="4364465" cy="2092945"/>
              </a:xfrm>
              <a:prstGeom prst="rect">
                <a:avLst/>
              </a:prstGeom>
              <a:blipFill>
                <a:blip r:embed="rId6"/>
                <a:stretch>
                  <a:fillRect t="-24096" r="-639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507434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B7B3AA4-F1F4-4D43-8135-FA2FE4E3A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目的・提案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5ECEE29-7C56-2344-B3A2-AAB98143D4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58168"/>
            <a:ext cx="8147050" cy="57172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u="sng"/>
              <a:t>問題点</a:t>
            </a:r>
            <a:endParaRPr lang="en-US" altLang="ja-JP" u="sng" dirty="0"/>
          </a:p>
          <a:p>
            <a:pPr marL="0" indent="0">
              <a:buNone/>
            </a:pPr>
            <a:r>
              <a:rPr lang="ja-JP" altLang="en-US"/>
              <a:t>　問題のスケールによって枝刈りだけでは不十分</a:t>
            </a:r>
            <a:endParaRPr lang="en-US" altLang="ja-JP" dirty="0"/>
          </a:p>
          <a:p>
            <a:pPr marL="0" indent="0">
              <a:buNone/>
            </a:pPr>
            <a:r>
              <a:rPr lang="ja-JP" altLang="en-US"/>
              <a:t>　➡︎　特徴探索にかかる</a:t>
            </a:r>
            <a:r>
              <a:rPr lang="ja-JP" altLang="en-US">
                <a:solidFill>
                  <a:srgbClr val="C00000"/>
                </a:solidFill>
              </a:rPr>
              <a:t>コストが大きい</a:t>
            </a:r>
            <a:endParaRPr lang="en-US" altLang="ja-JP" dirty="0"/>
          </a:p>
          <a:p>
            <a:pPr marL="0" indent="0">
              <a:buNone/>
            </a:pPr>
            <a:endParaRPr kumimoji="1" lang="en-US" altLang="ja-JP" dirty="0"/>
          </a:p>
          <a:p>
            <a:pPr marL="0" indent="0">
              <a:buNone/>
            </a:pPr>
            <a:r>
              <a:rPr lang="ja-JP" altLang="en-US" u="sng"/>
              <a:t>目的</a:t>
            </a:r>
            <a:endParaRPr lang="en-US" altLang="ja-JP" u="sng" dirty="0"/>
          </a:p>
          <a:p>
            <a:pPr marL="0" indent="0">
              <a:buNone/>
            </a:pPr>
            <a:r>
              <a:rPr lang="ja-JP" altLang="en-US"/>
              <a:t>　学習モデルの</a:t>
            </a:r>
            <a:r>
              <a:rPr lang="ja-JP" altLang="en-US">
                <a:solidFill>
                  <a:srgbClr val="00B050"/>
                </a:solidFill>
              </a:rPr>
              <a:t>精度の劣化なし</a:t>
            </a:r>
            <a:r>
              <a:rPr lang="ja-JP" altLang="en-US"/>
              <a:t>に</a:t>
            </a:r>
            <a:r>
              <a:rPr lang="ja-JP" altLang="en-US">
                <a:solidFill>
                  <a:srgbClr val="00B050"/>
                </a:solidFill>
              </a:rPr>
              <a:t>コストの削減</a:t>
            </a:r>
            <a:endParaRPr lang="en-US" altLang="ja-JP" dirty="0">
              <a:solidFill>
                <a:srgbClr val="00B050"/>
              </a:solidFill>
            </a:endParaRPr>
          </a:p>
          <a:p>
            <a:pPr marL="0" indent="0">
              <a:buNone/>
            </a:pPr>
            <a:endParaRPr lang="en-US" altLang="ja-JP" u="sng" dirty="0"/>
          </a:p>
          <a:p>
            <a:pPr marL="0" indent="0">
              <a:buNone/>
            </a:pPr>
            <a:r>
              <a:rPr lang="ja-JP" altLang="en-US" u="sng"/>
              <a:t>提案</a:t>
            </a:r>
            <a:endParaRPr lang="en-US" altLang="ja-JP" u="sng" dirty="0"/>
          </a:p>
          <a:p>
            <a:pPr marL="0" indent="0">
              <a:buNone/>
            </a:pPr>
            <a:r>
              <a:rPr kumimoji="1" lang="ja-JP" altLang="en-US"/>
              <a:t>・厳密探索　➡︎　</a:t>
            </a:r>
            <a:r>
              <a:rPr lang="ja-JP" altLang="en-US"/>
              <a:t>近似探索（探索コストを事前設定）</a:t>
            </a:r>
            <a:endParaRPr kumimoji="1" lang="en-US" altLang="ja-JP" dirty="0"/>
          </a:p>
          <a:p>
            <a:pPr marL="0" indent="0">
              <a:buNone/>
            </a:pPr>
            <a:r>
              <a:rPr lang="ja-JP" altLang="en-US"/>
              <a:t>・深さ優先　➡︎　</a:t>
            </a:r>
            <a:r>
              <a:rPr lang="en-US" altLang="ja-JP" dirty="0">
                <a:latin typeface="Cambria Math" panose="02040503050406030204" pitchFamily="18" charset="0"/>
                <a:ea typeface="Cambria Math" panose="02040503050406030204" pitchFamily="18" charset="0"/>
              </a:rPr>
              <a:t>TSS, Bound</a:t>
            </a:r>
            <a:r>
              <a:rPr lang="ja-JP" altLang="en-US"/>
              <a:t>を利用した探索方針</a:t>
            </a:r>
            <a:endParaRPr lang="en-US" altLang="ja-JP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ECBBD67C-F73C-3340-8D66-210718A3F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3D2B4F-7C46-054A-9107-F4F43BECA26E}" type="slidenum">
              <a:rPr kumimoji="1" lang="ja-JP" altLang="en-US" smtClean="0"/>
              <a:pPr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953319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A66324C-A57D-C14C-A194-E65BECEE8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提案手法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94870A8-95A6-1A47-A57F-E30C0EF934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90688"/>
            <a:ext cx="7886700" cy="503078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kumimoji="1" lang="en-US" altLang="ja-JP" u="sng" dirty="0"/>
          </a:p>
          <a:p>
            <a:pPr marL="0" indent="0">
              <a:buNone/>
            </a:pPr>
            <a:endParaRPr kumimoji="1" lang="en-US" altLang="ja-JP" u="sng" dirty="0"/>
          </a:p>
          <a:p>
            <a:r>
              <a:rPr lang="en-US" altLang="ja-JP" sz="4000" dirty="0"/>
              <a:t> </a:t>
            </a:r>
            <a:r>
              <a:rPr lang="ja-JP" altLang="en-US" sz="4000"/>
              <a:t>最良優先探索</a:t>
            </a:r>
            <a:endParaRPr lang="en-US" altLang="ja-JP" sz="4000" dirty="0"/>
          </a:p>
          <a:p>
            <a:endParaRPr lang="en-US" altLang="ja-JP" sz="4000" dirty="0"/>
          </a:p>
          <a:p>
            <a:r>
              <a:rPr lang="en-US" altLang="ja-JP" sz="4000" dirty="0"/>
              <a:t> </a:t>
            </a:r>
            <a:r>
              <a:rPr lang="ja-JP" altLang="en-US" sz="4000"/>
              <a:t>モンテカルロ木探索（</a:t>
            </a:r>
            <a:r>
              <a:rPr lang="en-US" altLang="ja-JP" sz="4000" dirty="0"/>
              <a:t>MCTS</a:t>
            </a:r>
            <a:r>
              <a:rPr lang="ja-JP" altLang="en-US" sz="4000"/>
              <a:t>）</a:t>
            </a:r>
            <a:endParaRPr lang="en-US" altLang="ja-JP" sz="4000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80EEF31B-0DD6-2248-9AFA-8DE54F6E0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3D2B4F-7C46-054A-9107-F4F43BECA26E}" type="slidenum">
              <a:rPr kumimoji="1" lang="ja-JP" altLang="en-US" smtClean="0"/>
              <a:pPr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331969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A66324C-A57D-C14C-A194-E65BECEE8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提案手法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94870A8-95A6-1A47-A57F-E30C0EF934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90688"/>
            <a:ext cx="7886700" cy="503078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kumimoji="1" lang="en-US" altLang="ja-JP" u="sng" dirty="0"/>
          </a:p>
          <a:p>
            <a:pPr marL="0" indent="0">
              <a:buNone/>
            </a:pPr>
            <a:endParaRPr kumimoji="1" lang="en-US" altLang="ja-JP" u="sng" dirty="0"/>
          </a:p>
          <a:p>
            <a:r>
              <a:rPr lang="en-US" altLang="ja-JP" sz="4000" dirty="0">
                <a:solidFill>
                  <a:schemeClr val="bg2"/>
                </a:solidFill>
              </a:rPr>
              <a:t> </a:t>
            </a:r>
            <a:r>
              <a:rPr lang="ja-JP" altLang="en-US" sz="4000">
                <a:solidFill>
                  <a:schemeClr val="bg2"/>
                </a:solidFill>
              </a:rPr>
              <a:t>最良優先探索</a:t>
            </a:r>
            <a:endParaRPr lang="en-US" altLang="ja-JP" sz="4000" dirty="0">
              <a:solidFill>
                <a:schemeClr val="bg2"/>
              </a:solidFill>
            </a:endParaRPr>
          </a:p>
          <a:p>
            <a:endParaRPr lang="en-US" altLang="ja-JP" sz="4000" dirty="0"/>
          </a:p>
          <a:p>
            <a:r>
              <a:rPr lang="en-US" altLang="ja-JP" sz="4000" dirty="0"/>
              <a:t> </a:t>
            </a:r>
            <a:r>
              <a:rPr lang="ja-JP" altLang="en-US" sz="4000"/>
              <a:t>モンテカルロ木探索（</a:t>
            </a:r>
            <a:r>
              <a:rPr lang="en-US" altLang="ja-JP" sz="4000" dirty="0"/>
              <a:t>MCTS</a:t>
            </a:r>
            <a:r>
              <a:rPr lang="ja-JP" altLang="en-US" sz="4000"/>
              <a:t>）</a:t>
            </a:r>
            <a:endParaRPr lang="en-US" altLang="ja-JP" sz="4000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80EEF31B-0DD6-2248-9AFA-8DE54F6E0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3D2B4F-7C46-054A-9107-F4F43BECA26E}" type="slidenum">
              <a:rPr kumimoji="1" lang="ja-JP" altLang="en-US" smtClean="0"/>
              <a:pPr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132862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5608</TotalTime>
  <Words>1279</Words>
  <Application>Microsoft Macintosh PowerPoint</Application>
  <PresentationFormat>画面に合わせる (4:3)</PresentationFormat>
  <Paragraphs>330</Paragraphs>
  <Slides>30</Slides>
  <Notes>10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7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30</vt:i4>
      </vt:variant>
    </vt:vector>
  </HeadingPairs>
  <TitlesOfParts>
    <vt:vector size="38" baseType="lpstr">
      <vt:lpstr>Meiryo</vt:lpstr>
      <vt:lpstr>游ゴシック</vt:lpstr>
      <vt:lpstr>游ゴシック</vt:lpstr>
      <vt:lpstr>游ゴシック Light</vt:lpstr>
      <vt:lpstr>Arial</vt:lpstr>
      <vt:lpstr>Calibri</vt:lpstr>
      <vt:lpstr>Cambria Math</vt:lpstr>
      <vt:lpstr>Office テーマ</vt:lpstr>
      <vt:lpstr>Subgraph-Feature Search for Learning Classifiers and Regressors under Fixed Budget Constraint</vt:lpstr>
      <vt:lpstr>背景</vt:lpstr>
      <vt:lpstr>グラフ分類・回帰問題</vt:lpstr>
      <vt:lpstr>グラフ分類・回帰問題</vt:lpstr>
      <vt:lpstr>GTB [Shirakawa et al., 2018]</vt:lpstr>
      <vt:lpstr>従来手法 (exact Depth-first)</vt:lpstr>
      <vt:lpstr>目的・提案</vt:lpstr>
      <vt:lpstr>提案手法</vt:lpstr>
      <vt:lpstr>提案手法</vt:lpstr>
      <vt:lpstr>提案手法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実験準備</vt:lpstr>
      <vt:lpstr>実験１</vt:lpstr>
      <vt:lpstr>実験１ </vt:lpstr>
      <vt:lpstr>実験２</vt:lpstr>
      <vt:lpstr>実験２(Training Loss)</vt:lpstr>
      <vt:lpstr>実験２(ACC)</vt:lpstr>
      <vt:lpstr>実験３</vt:lpstr>
      <vt:lpstr>実験２（厳密探索との比較）</vt:lpstr>
      <vt:lpstr>まとめ</vt:lpstr>
      <vt:lpstr>PowerPoint プレゼンテーション</vt:lpstr>
      <vt:lpstr>質疑</vt:lpstr>
      <vt:lpstr>実験２(ACC : time[s])</vt:lpstr>
      <vt:lpstr>汎化性能</vt:lpstr>
      <vt:lpstr>下限値の計算</vt:lpstr>
      <vt:lpstr>下限値の計算</vt:lpstr>
      <vt:lpstr>探索速度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Subgraph-Feature Search for Learning Classifiers and Regressors under Fixed Budget Constraint</dc:title>
  <dc:creator>白川　稜</dc:creator>
  <cp:lastModifiedBy>白川　稜</cp:lastModifiedBy>
  <cp:revision>127</cp:revision>
  <cp:lastPrinted>2020-02-03T04:00:33Z</cp:lastPrinted>
  <dcterms:created xsi:type="dcterms:W3CDTF">2020-01-28T07:45:41Z</dcterms:created>
  <dcterms:modified xsi:type="dcterms:W3CDTF">2020-02-08T08:23:22Z</dcterms:modified>
</cp:coreProperties>
</file>